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38"/>
  </p:notesMasterIdLst>
  <p:handoutMasterIdLst>
    <p:handoutMasterId r:id="rId39"/>
  </p:handoutMasterIdLst>
  <p:sldIdLst>
    <p:sldId id="256" r:id="rId5"/>
    <p:sldId id="711" r:id="rId6"/>
    <p:sldId id="712" r:id="rId7"/>
    <p:sldId id="715" r:id="rId8"/>
    <p:sldId id="716" r:id="rId9"/>
    <p:sldId id="766" r:id="rId10"/>
    <p:sldId id="767" r:id="rId11"/>
    <p:sldId id="760" r:id="rId12"/>
    <p:sldId id="768" r:id="rId13"/>
    <p:sldId id="769" r:id="rId14"/>
    <p:sldId id="770" r:id="rId15"/>
    <p:sldId id="761" r:id="rId16"/>
    <p:sldId id="771" r:id="rId17"/>
    <p:sldId id="772" r:id="rId18"/>
    <p:sldId id="773" r:id="rId19"/>
    <p:sldId id="762" r:id="rId20"/>
    <p:sldId id="774" r:id="rId21"/>
    <p:sldId id="775" r:id="rId22"/>
    <p:sldId id="763" r:id="rId23"/>
    <p:sldId id="776" r:id="rId24"/>
    <p:sldId id="777" r:id="rId25"/>
    <p:sldId id="764" r:id="rId26"/>
    <p:sldId id="778" r:id="rId27"/>
    <p:sldId id="779" r:id="rId28"/>
    <p:sldId id="780" r:id="rId29"/>
    <p:sldId id="781" r:id="rId30"/>
    <p:sldId id="765" r:id="rId31"/>
    <p:sldId id="782" r:id="rId32"/>
    <p:sldId id="783" r:id="rId33"/>
    <p:sldId id="784" r:id="rId34"/>
    <p:sldId id="785" r:id="rId35"/>
    <p:sldId id="786" r:id="rId36"/>
    <p:sldId id="787" r:id="rId37"/>
  </p:sldIdLst>
  <p:sldSz cx="9144000" cy="6858000" type="screen4x3"/>
  <p:notesSz cx="9928225" cy="6797675"/>
  <p:custDataLst>
    <p:tags r:id="rId40"/>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DCFD2"/>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294" autoAdjust="0"/>
    <p:restoredTop sz="94646" autoAdjust="0"/>
  </p:normalViewPr>
  <p:slideViewPr>
    <p:cSldViewPr>
      <p:cViewPr varScale="1">
        <p:scale>
          <a:sx n="56" d="100"/>
          <a:sy n="56" d="100"/>
        </p:scale>
        <p:origin x="72" y="462"/>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handoutMaster" Target="handoutMasters/handout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tags" Target="tags/tag1.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02/07/2017</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7/2/2017</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41835979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35698307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3133588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35127449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34726597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11594744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41350096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24764585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30410624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32533057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33009945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42019439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41832508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11631477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29847647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362992047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315467513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79875496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278889617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extLst>
      <p:ext uri="{BB962C8B-B14F-4D97-AF65-F5344CB8AC3E}">
        <p14:creationId xmlns:p14="http://schemas.microsoft.com/office/powerpoint/2010/main" val="9393003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30</a:t>
            </a:fld>
            <a:endParaRPr lang="en-GB" dirty="0"/>
          </a:p>
        </p:txBody>
      </p:sp>
    </p:spTree>
    <p:extLst>
      <p:ext uri="{BB962C8B-B14F-4D97-AF65-F5344CB8AC3E}">
        <p14:creationId xmlns:p14="http://schemas.microsoft.com/office/powerpoint/2010/main" val="17780691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31</a:t>
            </a:fld>
            <a:endParaRPr lang="en-GB" dirty="0"/>
          </a:p>
        </p:txBody>
      </p:sp>
    </p:spTree>
    <p:extLst>
      <p:ext uri="{BB962C8B-B14F-4D97-AF65-F5344CB8AC3E}">
        <p14:creationId xmlns:p14="http://schemas.microsoft.com/office/powerpoint/2010/main" val="297384474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32</a:t>
            </a:fld>
            <a:endParaRPr lang="en-GB" dirty="0"/>
          </a:p>
        </p:txBody>
      </p:sp>
    </p:spTree>
    <p:extLst>
      <p:ext uri="{BB962C8B-B14F-4D97-AF65-F5344CB8AC3E}">
        <p14:creationId xmlns:p14="http://schemas.microsoft.com/office/powerpoint/2010/main" val="354218717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33</a:t>
            </a:fld>
            <a:endParaRPr lang="en-GB" dirty="0"/>
          </a:p>
        </p:txBody>
      </p:sp>
    </p:spTree>
    <p:extLst>
      <p:ext uri="{BB962C8B-B14F-4D97-AF65-F5344CB8AC3E}">
        <p14:creationId xmlns:p14="http://schemas.microsoft.com/office/powerpoint/2010/main" val="19740785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1541241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40975898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36548103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23296685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slide" Target="../slides/slide27.xml"/><Relationship Id="rId3" Type="http://schemas.openxmlformats.org/officeDocument/2006/relationships/slide" Target="../slides/slide9.xml"/><Relationship Id="rId7" Type="http://schemas.openxmlformats.org/officeDocument/2006/relationships/slide" Target="../slides/slide22.xml"/><Relationship Id="rId2" Type="http://schemas.openxmlformats.org/officeDocument/2006/relationships/slide" Target="../slides/slide29.xml"/><Relationship Id="rId1" Type="http://schemas.openxmlformats.org/officeDocument/2006/relationships/slideMaster" Target="../slideMasters/slideMaster1.xml"/><Relationship Id="rId6" Type="http://schemas.openxmlformats.org/officeDocument/2006/relationships/slide" Target="../slides/slide19.xml"/><Relationship Id="rId5" Type="http://schemas.openxmlformats.org/officeDocument/2006/relationships/slide" Target="../slides/slide16.xml"/><Relationship Id="rId4" Type="http://schemas.openxmlformats.org/officeDocument/2006/relationships/slide" Target="../slides/slide12.xml"/></Relationships>
</file>

<file path=ppt/slideLayouts/_rels/slideLayout5.xml.rels><?xml version="1.0" encoding="UTF-8" standalone="yes"?>
<Relationships xmlns="http://schemas.openxmlformats.org/package/2006/relationships"><Relationship Id="rId3" Type="http://schemas.openxmlformats.org/officeDocument/2006/relationships/hyperlink" Target="http://www.google.co.uk/url?sa=i&amp;rct=j&amp;q=ocr+nationals+in+ict+level+02+logo&amp;source=images&amp;cd=&amp;docid=V5m_yCYP-aE2_M&amp;tbnid=DTQOd6LrYrDCGM:&amp;ved=0CAUQjRw&amp;url=http://decv.co.uk/courses/test/&amp;ei=zegkUtL5EcaR0AX1yoCoCA&amp;bvm=bv.51495398,d.d2k&amp;psig=AFQjCNE5H51wUL1lgYhDZQ2VHp_BrKAYtA&amp;ust=1378236999184474" TargetMode="External"/><Relationship Id="rId2" Type="http://schemas.openxmlformats.org/officeDocument/2006/relationships/slide" Target="../slides/slide8.xml"/><Relationship Id="rId1" Type="http://schemas.openxmlformats.org/officeDocument/2006/relationships/slideMaster" Target="../slideMasters/slideMaster1.xml"/><Relationship Id="rId4" Type="http://schemas.openxmlformats.org/officeDocument/2006/relationships/image" Target="../media/image2.gi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Title 6"/>
          <p:cNvSpPr>
            <a:spLocks noGrp="1"/>
          </p:cNvSpPr>
          <p:nvPr>
            <p:ph type="title"/>
          </p:nvPr>
        </p:nvSpPr>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4" name="Round Same Side Corner Rectangle 13">
            <a:hlinkClick r:id="rId2" action="ppaction://hlinksldjump"/>
          </p:cNvPr>
          <p:cNvSpPr/>
          <p:nvPr userDrawn="1"/>
        </p:nvSpPr>
        <p:spPr>
          <a:xfrm>
            <a:off x="7519246" y="620688"/>
            <a:ext cx="1373234"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Exam Questions</a:t>
            </a:r>
            <a:endParaRPr lang="en-GB" sz="11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217476" y="620688"/>
            <a:ext cx="1006163"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4.1 –</a:t>
            </a:r>
            <a:r>
              <a:rPr lang="en-GB" sz="1100" b="1" baseline="0" dirty="0" smtClean="0">
                <a:latin typeface="Arial" panose="020B0604020202020204" pitchFamily="34" charset="0"/>
                <a:cs typeface="Arial" panose="020B0604020202020204" pitchFamily="34" charset="0"/>
              </a:rPr>
              <a:t> </a:t>
            </a:r>
            <a:r>
              <a:rPr lang="en-GB" sz="1100" b="1" dirty="0" smtClean="0">
                <a:latin typeface="Arial" panose="020B0604020202020204" pitchFamily="34" charset="0"/>
                <a:cs typeface="Arial" panose="020B0604020202020204" pitchFamily="34" charset="0"/>
              </a:rPr>
              <a:t>Authority</a:t>
            </a:r>
            <a:endParaRPr lang="en-GB" sz="1100" b="1" dirty="0">
              <a:latin typeface="Arial" panose="020B0604020202020204" pitchFamily="34" charset="0"/>
              <a:cs typeface="Arial" panose="020B0604020202020204" pitchFamily="34" charset="0"/>
            </a:endParaRPr>
          </a:p>
        </p:txBody>
      </p:sp>
      <p:sp>
        <p:nvSpPr>
          <p:cNvPr id="37" name="Round Same Side Corner Rectangle 36">
            <a:hlinkClick r:id="rId4" action="ppaction://hlinksldjump"/>
          </p:cNvPr>
          <p:cNvSpPr/>
          <p:nvPr userDrawn="1"/>
        </p:nvSpPr>
        <p:spPr>
          <a:xfrm>
            <a:off x="1274527" y="620688"/>
            <a:ext cx="1322667"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4.2 - Confidentiality</a:t>
            </a:r>
            <a:endParaRPr lang="en-GB" sz="1100" b="1" dirty="0">
              <a:latin typeface="Arial" panose="020B0604020202020204" pitchFamily="34" charset="0"/>
              <a:cs typeface="Arial" panose="020B0604020202020204" pitchFamily="34" charset="0"/>
            </a:endParaRPr>
          </a:p>
        </p:txBody>
      </p:sp>
      <p:sp>
        <p:nvSpPr>
          <p:cNvPr id="10" name="Round Same Side Corner Rectangle 9">
            <a:hlinkClick r:id="rId5" action="ppaction://hlinksldjump"/>
          </p:cNvPr>
          <p:cNvSpPr/>
          <p:nvPr userDrawn="1"/>
        </p:nvSpPr>
        <p:spPr>
          <a:xfrm>
            <a:off x="2648082" y="620688"/>
            <a:ext cx="1185875"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4.3 - Constraints</a:t>
            </a:r>
            <a:endParaRPr lang="en-GB" sz="1100" b="1" dirty="0">
              <a:latin typeface="Arial" panose="020B0604020202020204" pitchFamily="34" charset="0"/>
              <a:cs typeface="Arial" panose="020B0604020202020204" pitchFamily="34" charset="0"/>
            </a:endParaRPr>
          </a:p>
        </p:txBody>
      </p:sp>
      <p:sp>
        <p:nvSpPr>
          <p:cNvPr id="9" name="Round Same Side Corner Rectangle 8">
            <a:hlinkClick r:id="rId6" action="ppaction://hlinksldjump"/>
          </p:cNvPr>
          <p:cNvSpPr/>
          <p:nvPr userDrawn="1"/>
        </p:nvSpPr>
        <p:spPr>
          <a:xfrm>
            <a:off x="3871195" y="620688"/>
            <a:ext cx="1067317"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4.4 – Checking</a:t>
            </a:r>
            <a:endParaRPr lang="en-GB" sz="1100" b="1" dirty="0">
              <a:latin typeface="Arial" panose="020B0604020202020204" pitchFamily="34" charset="0"/>
              <a:cs typeface="Arial" panose="020B0604020202020204" pitchFamily="34" charset="0"/>
            </a:endParaRPr>
          </a:p>
        </p:txBody>
      </p:sp>
      <p:sp>
        <p:nvSpPr>
          <p:cNvPr id="11" name="Round Same Side Corner Rectangle 10">
            <a:hlinkClick r:id="rId7" action="ppaction://hlinksldjump"/>
          </p:cNvPr>
          <p:cNvSpPr/>
          <p:nvPr userDrawn="1"/>
        </p:nvSpPr>
        <p:spPr>
          <a:xfrm>
            <a:off x="4975750" y="620688"/>
            <a:ext cx="1162287"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4.5 – IT Security</a:t>
            </a:r>
            <a:endParaRPr lang="en-GB" sz="1100" b="1" dirty="0">
              <a:latin typeface="Arial" panose="020B0604020202020204" pitchFamily="34" charset="0"/>
              <a:cs typeface="Arial" panose="020B0604020202020204" pitchFamily="34" charset="0"/>
            </a:endParaRPr>
          </a:p>
        </p:txBody>
      </p:sp>
      <p:sp>
        <p:nvSpPr>
          <p:cNvPr id="13" name="Round Same Side Corner Rectangle 12">
            <a:hlinkClick r:id="rId8" action="ppaction://hlinksldjump"/>
          </p:cNvPr>
          <p:cNvSpPr/>
          <p:nvPr userDrawn="1"/>
        </p:nvSpPr>
        <p:spPr>
          <a:xfrm>
            <a:off x="6175275" y="620688"/>
            <a:ext cx="1306733" cy="365574"/>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4.6 – Employment</a:t>
            </a:r>
            <a:endParaRPr lang="en-GB" sz="11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LO1 8-14">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 action="ppaction://noaction"/>
          </p:cNvPr>
          <p:cNvSpPr/>
          <p:nvPr/>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5" name="Round Same Side Corner Rectangle 4">
            <a:hlinkClick r:id="rId2" action="ppaction://hlinksldjump"/>
          </p:cNvPr>
          <p:cNvSpPr/>
          <p:nvPr/>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8" name="Round Same Side Corner Rectangle 7">
            <a:hlinkClick r:id="" action="ppaction://noaction"/>
          </p:cNvPr>
          <p:cNvSpPr/>
          <p:nvPr/>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7" name="Round Same Side Corner Rectangle 6">
            <a:hlinkClick r:id="" action="ppaction://noaction"/>
          </p:cNvPr>
          <p:cNvSpPr/>
          <p:nvPr/>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10" name="Round Same Side Corner Rectangle 9">
            <a:hlinkClick r:id="" action="ppaction://noaction"/>
          </p:cNvPr>
          <p:cNvSpPr/>
          <p:nvPr/>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11" name="Round Same Side Corner Rectangle 10">
            <a:hlinkClick r:id="" action="ppaction://noaction"/>
          </p:cNvPr>
          <p:cNvSpPr/>
          <p:nvPr/>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12" name="Round Same Side Corner Rectangle 11">
            <a:hlinkClick r:id="" action="ppaction://noaction"/>
          </p:cNvPr>
          <p:cNvSpPr/>
          <p:nvPr/>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16" name="Round Same Side Corner Rectangle 15">
            <a:hlinkClick r:id="" action="ppaction://noaction"/>
          </p:cNvPr>
          <p:cNvSpPr/>
          <p:nvPr/>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17" name="Round Same Side Corner Rectangle 16">
            <a:hlinkClick r:id="" action="ppaction://noaction"/>
          </p:cNvPr>
          <p:cNvSpPr/>
          <p:nvPr/>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0" name="Round Same Side Corner Rectangle 19">
            <a:hlinkClick r:id="" action="ppaction://noaction"/>
          </p:cNvPr>
          <p:cNvSpPr/>
          <p:nvPr/>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14" name="Picture 7" descr="http://decv.co.uk/wp-content/uploads/2013/02/OCR-Logo-300x139.gif">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
        <p:nvSpPr>
          <p:cNvPr id="15" name="Round Same Side Corner Rectangle 14">
            <a:hlinkClick r:id="" action="ppaction://noaction"/>
          </p:cNvPr>
          <p:cNvSpPr/>
          <p:nvPr userDrawn="1"/>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18" name="Round Same Side Corner Rectangle 17">
            <a:hlinkClick r:id="rId2" action="ppaction://hlinksldjump"/>
          </p:cNvPr>
          <p:cNvSpPr/>
          <p:nvPr userDrawn="1"/>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19" name="Round Same Side Corner Rectangle 18">
            <a:hlinkClick r:id="" action="ppaction://noaction"/>
          </p:cNvPr>
          <p:cNvSpPr/>
          <p:nvPr userDrawn="1"/>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21" name="Round Same Side Corner Rectangle 20">
            <a:hlinkClick r:id="" action="ppaction://noaction"/>
          </p:cNvPr>
          <p:cNvSpPr/>
          <p:nvPr userDrawn="1"/>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22" name="Round Same Side Corner Rectangle 21">
            <a:hlinkClick r:id="" action="ppaction://noaction"/>
          </p:cNvPr>
          <p:cNvSpPr/>
          <p:nvPr userDrawn="1"/>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23" name="Round Same Side Corner Rectangle 22">
            <a:hlinkClick r:id="" action="ppaction://noaction"/>
          </p:cNvPr>
          <p:cNvSpPr/>
          <p:nvPr userDrawn="1"/>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24" name="Round Same Side Corner Rectangle 23">
            <a:hlinkClick r:id="" action="ppaction://noaction"/>
          </p:cNvPr>
          <p:cNvSpPr/>
          <p:nvPr userDrawn="1"/>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25" name="Round Same Side Corner Rectangle 24">
            <a:hlinkClick r:id="" action="ppaction://noaction"/>
          </p:cNvPr>
          <p:cNvSpPr/>
          <p:nvPr userDrawn="1"/>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26" name="Round Same Side Corner Rectangle 25">
            <a:hlinkClick r:id="" action="ppaction://noaction"/>
          </p:cNvPr>
          <p:cNvSpPr/>
          <p:nvPr userDrawn="1"/>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7" name="Round Same Side Corner Rectangle 26">
            <a:hlinkClick r:id="" action="ppaction://noaction"/>
          </p:cNvPr>
          <p:cNvSpPr/>
          <p:nvPr userDrawn="1"/>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28" name="Picture 7" descr="http://decv.co.uk/wp-content/uploads/2013/02/OCR-Logo-300x139.gif">
            <a:hlinkClick r:id="rId3"/>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197259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8"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1" r:id="rId4"/>
    <p:sldLayoutId id="2147483712" r:id="rId5"/>
    <p:sldLayoutId id="2147483713" r:id="rId6"/>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theguardian.com/money/2012/aug/24/amazon-complaints-yodel-delivery-service" TargetMode="External"/><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hyperlink" Target="LO4%20-%20Tasks/4.3%20-%20Project%20Breakdown.xlsx"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hyperlink" Target="LO4%20-%20Tasks/4.3%20-%20Spreadsheet%201.xlsx" TargetMode="External"/><Relationship Id="rId7"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hyperlink" Target="LO4%20-%20Tasks/4.3%20-%20Spreadsheet%202.xlsx"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hyperlink" Target="LO4%20-%20Tasks/4.7%20-%20Scenario.docx"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4.xml"/><Relationship Id="rId6" Type="http://schemas.openxmlformats.org/officeDocument/2006/relationships/image" Target="../media/image14.jpeg"/><Relationship Id="rId5" Type="http://schemas.openxmlformats.org/officeDocument/2006/relationships/image" Target="../media/image13.png"/><Relationship Id="rId4" Type="http://schemas.openxmlformats.org/officeDocument/2006/relationships/image" Target="../media/image12.jpeg"/></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4.xml"/><Relationship Id="rId6" Type="http://schemas.openxmlformats.org/officeDocument/2006/relationships/image" Target="../media/image14.jpeg"/><Relationship Id="rId5" Type="http://schemas.openxmlformats.org/officeDocument/2006/relationships/image" Target="../media/image13.png"/><Relationship Id="rId4" Type="http://schemas.openxmlformats.org/officeDocument/2006/relationships/image" Target="../media/image12.jpeg"/></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image" Target="../media/image12.jpeg"/></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image" Target="../media/image12.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8.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51520" y="5826276"/>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LO4 – Prioritising Business Tasks</a:t>
            </a:r>
            <a:endParaRPr lang="en-GB"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496944" cy="1600438"/>
          </a:xfrm>
          <a:prstGeom prst="rect">
            <a:avLst/>
          </a:prstGeom>
          <a:noFill/>
        </p:spPr>
        <p:txBody>
          <a:bodyPr wrap="square" rtlCol="0">
            <a:spAutoFit/>
          </a:bodyPr>
          <a:lstStyle/>
          <a:p>
            <a:pPr algn="r"/>
            <a:r>
              <a:rPr lang="en-GB" sz="3200" dirty="0" smtClean="0"/>
              <a:t> </a:t>
            </a:r>
            <a:r>
              <a:rPr lang="en-GB" sz="3200" dirty="0"/>
              <a:t>Cambridge </a:t>
            </a:r>
            <a:r>
              <a:rPr lang="en-GB" sz="3200" b="1" dirty="0" smtClean="0"/>
              <a:t>TECHNICALS- LEVEL </a:t>
            </a:r>
            <a:r>
              <a:rPr lang="en-GB" sz="3200" b="1" dirty="0"/>
              <a:t>3 </a:t>
            </a:r>
            <a:endParaRPr lang="en-GB" sz="3200" b="1" dirty="0" smtClean="0"/>
          </a:p>
          <a:p>
            <a:pPr algn="r"/>
            <a:r>
              <a:rPr lang="en-GB" sz="3400" b="1" dirty="0" smtClean="0"/>
              <a:t>Unit 02 – Working In Business</a:t>
            </a:r>
          </a:p>
          <a:p>
            <a:pPr algn="r"/>
            <a:r>
              <a:rPr lang="en-GB" sz="3200" b="1" dirty="0" smtClean="0">
                <a:solidFill>
                  <a:schemeClr val="tx1">
                    <a:lumMod val="50000"/>
                    <a:lumOff val="50000"/>
                  </a:schemeClr>
                </a:solidFill>
              </a:rPr>
              <a:t>2016 Specification</a:t>
            </a:r>
            <a:endParaRPr lang="en-GB" sz="3600" b="1" dirty="0">
              <a:solidFill>
                <a:schemeClr val="tx1">
                  <a:lumMod val="50000"/>
                  <a:lumOff val="50000"/>
                </a:schemeClr>
              </a:solidFill>
            </a:endParaRPr>
          </a:p>
        </p:txBody>
      </p:sp>
      <p:pic>
        <p:nvPicPr>
          <p:cNvPr id="6"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6907923" cy="5416868"/>
          </a:xfrm>
          <a:prstGeom prst="rect">
            <a:avLst/>
          </a:prstGeom>
        </p:spPr>
        <p:txBody>
          <a:bodyPr wrap="square">
            <a:spAutoFit/>
          </a:bodyPr>
          <a:lstStyle/>
          <a:p>
            <a:pPr marL="342900" lvl="2" indent="-342900" defTabSz="901700">
              <a:spcAft>
                <a:spcPts val="600"/>
              </a:spcAft>
              <a:buClr>
                <a:srgbClr val="00B050"/>
              </a:buClr>
              <a:buFont typeface="Wingdings 3" panose="05040102010807070707" pitchFamily="18" charset="2"/>
              <a:buChar char=""/>
            </a:pPr>
            <a:r>
              <a:rPr lang="en-US" sz="2100" b="1" dirty="0" smtClean="0"/>
              <a:t>The </a:t>
            </a:r>
            <a:r>
              <a:rPr lang="en-US" sz="2100" b="1" dirty="0"/>
              <a:t>impacts of missing </a:t>
            </a:r>
            <a:r>
              <a:rPr lang="en-US" sz="2100" b="1" dirty="0" smtClean="0"/>
              <a:t>deadlines </a:t>
            </a:r>
            <a:r>
              <a:rPr lang="en-US" sz="2100" dirty="0" smtClean="0"/>
              <a:t>– What happens when a student term report is not done, reports do not get sent, the school does not report progress to parents, there is a delay and this delay damages the reputation of the school.</a:t>
            </a:r>
          </a:p>
          <a:p>
            <a:pPr marL="342900" lvl="2" indent="-342900" defTabSz="901700">
              <a:spcAft>
                <a:spcPts val="600"/>
              </a:spcAft>
              <a:buClr>
                <a:srgbClr val="00B050"/>
              </a:buClr>
              <a:buFont typeface="Wingdings 3" panose="05040102010807070707" pitchFamily="18" charset="2"/>
              <a:buChar char=""/>
            </a:pPr>
            <a:r>
              <a:rPr lang="en-US" sz="2100" dirty="0" smtClean="0"/>
              <a:t>But what happens when a doctor does not complete a task on time, or a brick layer does not complete work before the winter starts. Delays cost money, it causes a cascading effect on reliant tasks, and some deadlines cost more than others so prioritizing is important in business.</a:t>
            </a:r>
          </a:p>
          <a:p>
            <a:pPr marL="342900" indent="-342900">
              <a:spcAft>
                <a:spcPts val="600"/>
              </a:spcAft>
              <a:buClr>
                <a:srgbClr val="00B050"/>
              </a:buClr>
              <a:buFont typeface="Wingdings 3" panose="05040102010807070707" pitchFamily="18" charset="2"/>
              <a:buChar char=""/>
            </a:pPr>
            <a:r>
              <a:rPr lang="en-US" sz="2100" dirty="0" smtClean="0"/>
              <a:t>Business reputation is also important when it comes to deadlines, a poor reputation can cost money in the long term. Read the following </a:t>
            </a:r>
            <a:r>
              <a:rPr lang="en-US" sz="2100" dirty="0" smtClean="0">
                <a:hlinkClick r:id="rId3"/>
              </a:rPr>
              <a:t>article on Amazon’s reputation </a:t>
            </a:r>
            <a:r>
              <a:rPr lang="en-US" sz="2100" dirty="0" smtClean="0"/>
              <a:t>when they chose Yodel as their delivery company.</a:t>
            </a:r>
          </a:p>
        </p:txBody>
      </p:sp>
      <p:sp>
        <p:nvSpPr>
          <p:cNvPr id="14" name="Title 2"/>
          <p:cNvSpPr>
            <a:spLocks noGrp="1"/>
          </p:cNvSpPr>
          <p:nvPr>
            <p:ph type="title"/>
          </p:nvPr>
        </p:nvSpPr>
        <p:spPr>
          <a:xfrm>
            <a:off x="70266" y="72008"/>
            <a:ext cx="8859452" cy="548680"/>
          </a:xfrm>
        </p:spPr>
        <p:txBody>
          <a:bodyPr>
            <a:noAutofit/>
          </a:bodyPr>
          <a:lstStyle/>
          <a:p>
            <a:r>
              <a:rPr lang="en-US" sz="3300" dirty="0"/>
              <a:t>4.1 </a:t>
            </a:r>
            <a:r>
              <a:rPr lang="en-US" sz="3300" dirty="0" smtClean="0"/>
              <a:t>- The </a:t>
            </a:r>
            <a:r>
              <a:rPr lang="en-US" sz="3300" dirty="0"/>
              <a:t>reasons for </a:t>
            </a:r>
            <a:r>
              <a:rPr lang="en-US" sz="3300" dirty="0" smtClean="0"/>
              <a:t>Prioritising Business Tasks</a:t>
            </a:r>
            <a:endParaRPr lang="en-US" sz="3300" dirty="0"/>
          </a:p>
        </p:txBody>
      </p:sp>
      <p:graphicFrame>
        <p:nvGraphicFramePr>
          <p:cNvPr id="6" name="Table 5"/>
          <p:cNvGraphicFramePr>
            <a:graphicFrameLocks noGrp="1"/>
          </p:cNvGraphicFramePr>
          <p:nvPr>
            <p:extLst>
              <p:ext uri="{D42A27DB-BD31-4B8C-83A1-F6EECF244321}">
                <p14:modId xmlns:p14="http://schemas.microsoft.com/office/powerpoint/2010/main" val="2157261858"/>
              </p:ext>
            </p:extLst>
          </p:nvPr>
        </p:nvGraphicFramePr>
        <p:xfrm>
          <a:off x="7164288" y="1052736"/>
          <a:ext cx="1656184" cy="5544616"/>
        </p:xfrm>
        <a:graphic>
          <a:graphicData uri="http://schemas.openxmlformats.org/drawingml/2006/table">
            <a:tbl>
              <a:tblPr firstRow="1" firstCol="1" lastRow="1" lastCol="1" bandRow="1" bandCol="1">
                <a:tableStyleId>{2D5ABB26-0587-4C30-8999-92F81FD0307C}</a:tableStyleId>
              </a:tblPr>
              <a:tblGrid>
                <a:gridCol w="1656184"/>
              </a:tblGrid>
              <a:tr h="368544">
                <a:tc>
                  <a:txBody>
                    <a:bodyPr/>
                    <a:lstStyle/>
                    <a:p>
                      <a:pPr>
                        <a:spcAft>
                          <a:spcPts val="0"/>
                        </a:spcAft>
                      </a:pPr>
                      <a:endParaRPr lang="en-GB" sz="14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76072">
                <a:tc>
                  <a:txBody>
                    <a:bodyPr/>
                    <a:lstStyle/>
                    <a:p>
                      <a:pPr marL="177800" indent="-177800" algn="l">
                        <a:spcAft>
                          <a:spcPts val="600"/>
                        </a:spcAft>
                        <a:buFontTx/>
                        <a:buBlip>
                          <a:blip r:embed="rId4"/>
                        </a:buBlip>
                      </a:pPr>
                      <a:r>
                        <a:rPr lang="en-GB" sz="1440" baseline="0" dirty="0" smtClean="0">
                          <a:solidFill>
                            <a:srgbClr val="FF0000"/>
                          </a:solidFill>
                          <a:effectLst/>
                          <a:latin typeface="Arial" pitchFamily="34" charset="0"/>
                          <a:ea typeface="Times New Roman"/>
                          <a:cs typeface="Arial" pitchFamily="34" charset="0"/>
                        </a:rPr>
                        <a:t>What subject is more important to you than others.</a:t>
                      </a:r>
                    </a:p>
                    <a:p>
                      <a:pPr marL="177800" indent="-177800" algn="l">
                        <a:spcAft>
                          <a:spcPts val="600"/>
                        </a:spcAft>
                        <a:buFontTx/>
                        <a:buBlip>
                          <a:blip r:embed="rId4"/>
                        </a:buBlip>
                      </a:pPr>
                      <a:r>
                        <a:rPr lang="en-GB" sz="1440" baseline="0" dirty="0" smtClean="0">
                          <a:solidFill>
                            <a:schemeClr val="tx1"/>
                          </a:solidFill>
                          <a:effectLst/>
                          <a:latin typeface="Arial" pitchFamily="34" charset="0"/>
                          <a:ea typeface="Times New Roman"/>
                          <a:cs typeface="Arial" pitchFamily="34" charset="0"/>
                        </a:rPr>
                        <a:t>Do you have a revision timetable, if so are there subjects missed off it.</a:t>
                      </a:r>
                    </a:p>
                    <a:p>
                      <a:pPr marL="177800" indent="-177800" algn="l">
                        <a:spcAft>
                          <a:spcPts val="600"/>
                        </a:spcAft>
                        <a:buFontTx/>
                        <a:buBlip>
                          <a:blip r:embed="rId4"/>
                        </a:buBlip>
                      </a:pPr>
                      <a:r>
                        <a:rPr lang="en-GB" sz="1440" baseline="0" dirty="0" smtClean="0">
                          <a:solidFill>
                            <a:srgbClr val="FF0000"/>
                          </a:solidFill>
                          <a:effectLst/>
                          <a:latin typeface="Arial" pitchFamily="34" charset="0"/>
                          <a:ea typeface="Times New Roman"/>
                          <a:cs typeface="Arial" pitchFamily="34" charset="0"/>
                        </a:rPr>
                        <a:t>Do you believe in ‘Never put off till tomorrow what you can do today.’</a:t>
                      </a:r>
                    </a:p>
                    <a:p>
                      <a:pPr marL="177800" indent="-177800" algn="l">
                        <a:spcAft>
                          <a:spcPts val="600"/>
                        </a:spcAft>
                        <a:buFontTx/>
                        <a:buBlip>
                          <a:blip r:embed="rId4"/>
                        </a:buBlip>
                      </a:pPr>
                      <a:r>
                        <a:rPr lang="en-GB" sz="1440" baseline="0" dirty="0" smtClean="0">
                          <a:solidFill>
                            <a:schemeClr val="tx1"/>
                          </a:solidFill>
                          <a:effectLst/>
                          <a:latin typeface="Arial" pitchFamily="34" charset="0"/>
                          <a:ea typeface="Times New Roman"/>
                          <a:cs typeface="Arial" pitchFamily="34" charset="0"/>
                        </a:rPr>
                        <a:t>Look at a teachers desk, is it cluttered, does this mean they have more to do than others.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7"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7385329"/>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6907923" cy="5407634"/>
          </a:xfrm>
          <a:prstGeom prst="rect">
            <a:avLst/>
          </a:prstGeom>
        </p:spPr>
        <p:txBody>
          <a:bodyPr wrap="square">
            <a:spAutoFit/>
          </a:bodyPr>
          <a:lstStyle/>
          <a:p>
            <a:pPr marL="342900" indent="-342900">
              <a:spcAft>
                <a:spcPts val="600"/>
              </a:spcAft>
              <a:buClr>
                <a:srgbClr val="00B050"/>
              </a:buClr>
              <a:buFont typeface="Wingdings 3" panose="05040102010807070707" pitchFamily="18" charset="2"/>
              <a:buChar char=""/>
            </a:pPr>
            <a:r>
              <a:rPr lang="en-US" sz="1940" b="1" dirty="0" smtClean="0">
                <a:solidFill>
                  <a:srgbClr val="FF0000"/>
                </a:solidFill>
              </a:rPr>
              <a:t>Task 4.1 </a:t>
            </a:r>
            <a:r>
              <a:rPr lang="en-US" sz="1940" dirty="0" smtClean="0">
                <a:solidFill>
                  <a:srgbClr val="FF0000"/>
                </a:solidFill>
              </a:rPr>
              <a:t>– Write a report on the cascading issues that could happen for the following scenarios:</a:t>
            </a:r>
          </a:p>
          <a:p>
            <a:pPr marL="720725" indent="-342900">
              <a:spcAft>
                <a:spcPts val="600"/>
              </a:spcAft>
              <a:buClr>
                <a:srgbClr val="00B050"/>
              </a:buClr>
              <a:buFont typeface="+mj-lt"/>
              <a:buAutoNum type="arabicPeriod"/>
            </a:pPr>
            <a:r>
              <a:rPr lang="en-US" sz="1940" dirty="0" smtClean="0">
                <a:solidFill>
                  <a:srgbClr val="FF0000"/>
                </a:solidFill>
              </a:rPr>
              <a:t>Student end of year reports delayed due to a teachers grades not being entered.</a:t>
            </a:r>
            <a:endParaRPr lang="en-US" sz="1940" dirty="0">
              <a:solidFill>
                <a:srgbClr val="FF0000"/>
              </a:solidFill>
            </a:endParaRPr>
          </a:p>
          <a:p>
            <a:pPr marL="720725" indent="-342900">
              <a:spcAft>
                <a:spcPts val="600"/>
              </a:spcAft>
              <a:buClr>
                <a:srgbClr val="00B050"/>
              </a:buClr>
              <a:buFont typeface="+mj-lt"/>
              <a:buAutoNum type="arabicPeriod"/>
            </a:pPr>
            <a:r>
              <a:rPr lang="en-US" sz="1940" dirty="0" smtClean="0">
                <a:solidFill>
                  <a:srgbClr val="FF0000"/>
                </a:solidFill>
              </a:rPr>
              <a:t>Two new Teachers in one department not taking their posts in September start.</a:t>
            </a:r>
          </a:p>
          <a:p>
            <a:pPr marL="720725" indent="-342900">
              <a:spcAft>
                <a:spcPts val="600"/>
              </a:spcAft>
              <a:buClr>
                <a:srgbClr val="00B050"/>
              </a:buClr>
              <a:buFont typeface="+mj-lt"/>
              <a:buAutoNum type="arabicPeriod"/>
            </a:pPr>
            <a:r>
              <a:rPr lang="en-US" sz="1940" dirty="0" smtClean="0">
                <a:solidFill>
                  <a:srgbClr val="FF0000"/>
                </a:solidFill>
              </a:rPr>
              <a:t>A two week delay in new books arriving for the start of the year.</a:t>
            </a:r>
          </a:p>
          <a:p>
            <a:pPr marL="720725" indent="-342900">
              <a:spcAft>
                <a:spcPts val="600"/>
              </a:spcAft>
              <a:buClr>
                <a:srgbClr val="00B050"/>
              </a:buClr>
              <a:buFont typeface="+mj-lt"/>
              <a:buAutoNum type="arabicPeriod"/>
            </a:pPr>
            <a:r>
              <a:rPr lang="en-US" sz="1940" dirty="0" smtClean="0">
                <a:solidFill>
                  <a:srgbClr val="FF0000"/>
                </a:solidFill>
              </a:rPr>
              <a:t>Teacher salaries not being paid due to a lack of funds.</a:t>
            </a:r>
          </a:p>
          <a:p>
            <a:pPr marL="720725" indent="-342900">
              <a:spcAft>
                <a:spcPts val="600"/>
              </a:spcAft>
              <a:buClr>
                <a:srgbClr val="00B050"/>
              </a:buClr>
              <a:buFont typeface="+mj-lt"/>
              <a:buAutoNum type="arabicPeriod"/>
            </a:pPr>
            <a:r>
              <a:rPr lang="en-US" sz="1940" dirty="0" smtClean="0">
                <a:solidFill>
                  <a:srgbClr val="FF0000"/>
                </a:solidFill>
              </a:rPr>
              <a:t>Contractor due to start the build on a new School Gym goes out of business.</a:t>
            </a:r>
          </a:p>
          <a:p>
            <a:pPr marL="720725" indent="-342900">
              <a:spcAft>
                <a:spcPts val="600"/>
              </a:spcAft>
              <a:buClr>
                <a:srgbClr val="00B050"/>
              </a:buClr>
              <a:buFont typeface="+mj-lt"/>
              <a:buAutoNum type="arabicPeriod"/>
            </a:pPr>
            <a:r>
              <a:rPr lang="en-US" sz="1940" dirty="0" smtClean="0">
                <a:solidFill>
                  <a:srgbClr val="FF0000"/>
                </a:solidFill>
              </a:rPr>
              <a:t>Your Business Department decides to move the exam for this Unit to December rather than next June.</a:t>
            </a:r>
          </a:p>
          <a:p>
            <a:pPr marL="360363" indent="-342900">
              <a:spcAft>
                <a:spcPts val="600"/>
              </a:spcAft>
              <a:buClr>
                <a:srgbClr val="00B050"/>
              </a:buClr>
              <a:buFont typeface="Wingdings 3" panose="05040102010807070707" pitchFamily="18" charset="2"/>
              <a:buChar char=""/>
            </a:pPr>
            <a:r>
              <a:rPr lang="en-US" sz="1940" dirty="0" smtClean="0">
                <a:solidFill>
                  <a:srgbClr val="FF0000"/>
                </a:solidFill>
              </a:rPr>
              <a:t>For each of these discuss the problem, the impact, the cascading effect, and how you would manage the change in priorities to accommodate each issue.</a:t>
            </a:r>
          </a:p>
        </p:txBody>
      </p:sp>
      <p:sp>
        <p:nvSpPr>
          <p:cNvPr id="14" name="Title 2"/>
          <p:cNvSpPr>
            <a:spLocks noGrp="1"/>
          </p:cNvSpPr>
          <p:nvPr>
            <p:ph type="title"/>
          </p:nvPr>
        </p:nvSpPr>
        <p:spPr>
          <a:xfrm>
            <a:off x="70266" y="72008"/>
            <a:ext cx="8859452" cy="548680"/>
          </a:xfrm>
        </p:spPr>
        <p:txBody>
          <a:bodyPr>
            <a:noAutofit/>
          </a:bodyPr>
          <a:lstStyle/>
          <a:p>
            <a:r>
              <a:rPr lang="en-US" sz="3300" dirty="0"/>
              <a:t>4.1 </a:t>
            </a:r>
            <a:r>
              <a:rPr lang="en-US" sz="3300" dirty="0" smtClean="0"/>
              <a:t>- The </a:t>
            </a:r>
            <a:r>
              <a:rPr lang="en-US" sz="3300" dirty="0"/>
              <a:t>reasons for </a:t>
            </a:r>
            <a:r>
              <a:rPr lang="en-US" sz="3300" dirty="0" smtClean="0"/>
              <a:t>Prioritising Business Tasks</a:t>
            </a:r>
            <a:endParaRPr lang="en-US" sz="3300" dirty="0"/>
          </a:p>
        </p:txBody>
      </p:sp>
      <p:graphicFrame>
        <p:nvGraphicFramePr>
          <p:cNvPr id="6" name="Table 5"/>
          <p:cNvGraphicFramePr>
            <a:graphicFrameLocks noGrp="1"/>
          </p:cNvGraphicFramePr>
          <p:nvPr>
            <p:extLst>
              <p:ext uri="{D42A27DB-BD31-4B8C-83A1-F6EECF244321}">
                <p14:modId xmlns:p14="http://schemas.microsoft.com/office/powerpoint/2010/main" val="2157261858"/>
              </p:ext>
            </p:extLst>
          </p:nvPr>
        </p:nvGraphicFramePr>
        <p:xfrm>
          <a:off x="7164288" y="1052736"/>
          <a:ext cx="1656184" cy="5544616"/>
        </p:xfrm>
        <a:graphic>
          <a:graphicData uri="http://schemas.openxmlformats.org/drawingml/2006/table">
            <a:tbl>
              <a:tblPr firstRow="1" firstCol="1" lastRow="1" lastCol="1" bandRow="1" bandCol="1">
                <a:tableStyleId>{2D5ABB26-0587-4C30-8999-92F81FD0307C}</a:tableStyleId>
              </a:tblPr>
              <a:tblGrid>
                <a:gridCol w="1656184"/>
              </a:tblGrid>
              <a:tr h="368544">
                <a:tc>
                  <a:txBody>
                    <a:bodyPr/>
                    <a:lstStyle/>
                    <a:p>
                      <a:pPr>
                        <a:spcAft>
                          <a:spcPts val="0"/>
                        </a:spcAft>
                      </a:pPr>
                      <a:endParaRPr lang="en-GB" sz="14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76072">
                <a:tc>
                  <a:txBody>
                    <a:bodyPr/>
                    <a:lstStyle/>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What subject is more important to you than others.</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Do you have a revision timetable, if so are there subjects missed off it.</a:t>
                      </a:r>
                    </a:p>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Do you believe in ‘Never put off till tomorrow what you can do today.’</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Look at a teachers desk, is it cluttered, does this mean they have more to do than others.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7"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8403515"/>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496945" cy="5416868"/>
          </a:xfrm>
          <a:prstGeom prst="rect">
            <a:avLst/>
          </a:prstGeom>
        </p:spPr>
        <p:txBody>
          <a:bodyPr wrap="square">
            <a:spAutoFit/>
          </a:bodyPr>
          <a:lstStyle/>
          <a:p>
            <a:pPr marL="342900" indent="-342900">
              <a:spcAft>
                <a:spcPts val="600"/>
              </a:spcAft>
              <a:buClr>
                <a:srgbClr val="00B050"/>
              </a:buClr>
              <a:buFont typeface="Wingdings 3" panose="05040102010807070707" pitchFamily="18" charset="2"/>
              <a:buChar char=""/>
            </a:pPr>
            <a:r>
              <a:rPr lang="en-US" sz="1700" dirty="0" smtClean="0"/>
              <a:t>Some jobs are more important than others just as some priorities are more important</a:t>
            </a:r>
            <a:r>
              <a:rPr lang="en-US" sz="1700" dirty="0"/>
              <a:t>. </a:t>
            </a:r>
            <a:r>
              <a:rPr lang="en-US" sz="1700" dirty="0" smtClean="0"/>
              <a:t>Things that can be considered include:</a:t>
            </a:r>
          </a:p>
          <a:p>
            <a:pPr marL="631825" indent="-254000">
              <a:spcAft>
                <a:spcPts val="600"/>
              </a:spcAft>
              <a:buClr>
                <a:srgbClr val="00B050"/>
              </a:buClr>
              <a:buFont typeface="Arial" panose="020B0604020202020204" pitchFamily="34" charset="0"/>
              <a:buChar char="•"/>
            </a:pPr>
            <a:r>
              <a:rPr lang="en-US" sz="1700" dirty="0" smtClean="0"/>
              <a:t>Does </a:t>
            </a:r>
            <a:r>
              <a:rPr lang="en-US" sz="1700" dirty="0"/>
              <a:t>a piece of correspondence warrant an urgent response or can it wait? </a:t>
            </a:r>
            <a:endParaRPr lang="en-US" sz="1700" dirty="0" smtClean="0"/>
          </a:p>
          <a:p>
            <a:pPr marL="631825" indent="-254000">
              <a:spcAft>
                <a:spcPts val="600"/>
              </a:spcAft>
              <a:buClr>
                <a:srgbClr val="00B050"/>
              </a:buClr>
              <a:buFont typeface="Arial" panose="020B0604020202020204" pitchFamily="34" charset="0"/>
              <a:buChar char="•"/>
            </a:pPr>
            <a:r>
              <a:rPr lang="en-US" sz="1700" dirty="0" smtClean="0"/>
              <a:t>Is </a:t>
            </a:r>
            <a:r>
              <a:rPr lang="en-US" sz="1700" dirty="0"/>
              <a:t>it possible to attend two events on one day or do their locations make this impossible? </a:t>
            </a:r>
            <a:endParaRPr lang="en-US" sz="1700" dirty="0" smtClean="0"/>
          </a:p>
          <a:p>
            <a:pPr marL="631825" indent="-254000">
              <a:spcAft>
                <a:spcPts val="600"/>
              </a:spcAft>
              <a:buClr>
                <a:srgbClr val="00B050"/>
              </a:buClr>
              <a:buFont typeface="Arial" panose="020B0604020202020204" pitchFamily="34" charset="0"/>
              <a:buChar char="•"/>
            </a:pPr>
            <a:r>
              <a:rPr lang="en-US" sz="1700" dirty="0" smtClean="0"/>
              <a:t>Could </a:t>
            </a:r>
            <a:r>
              <a:rPr lang="en-US" sz="1700" dirty="0"/>
              <a:t>someone else be asked to deal with a particular task? </a:t>
            </a:r>
            <a:endParaRPr lang="en-US" sz="1700" dirty="0" smtClean="0"/>
          </a:p>
          <a:p>
            <a:pPr marL="631825" indent="-254000">
              <a:spcAft>
                <a:spcPts val="600"/>
              </a:spcAft>
              <a:buClr>
                <a:srgbClr val="00B050"/>
              </a:buClr>
              <a:buFont typeface="Arial" panose="020B0604020202020204" pitchFamily="34" charset="0"/>
              <a:buChar char="•"/>
            </a:pPr>
            <a:r>
              <a:rPr lang="en-US" sz="1700" dirty="0" smtClean="0"/>
              <a:t>Is </a:t>
            </a:r>
            <a:r>
              <a:rPr lang="en-US" sz="1700" dirty="0"/>
              <a:t>it wise to keep your departmental manager waiting for the figures requested?</a:t>
            </a:r>
          </a:p>
          <a:p>
            <a:pPr marL="342900" indent="-342900">
              <a:spcAft>
                <a:spcPts val="600"/>
              </a:spcAft>
              <a:buClr>
                <a:srgbClr val="00B050"/>
              </a:buClr>
              <a:buFont typeface="Wingdings 3" panose="05040102010807070707" pitchFamily="18" charset="2"/>
              <a:buChar char=""/>
            </a:pPr>
            <a:r>
              <a:rPr lang="en-US" sz="1700" dirty="0" smtClean="0"/>
              <a:t>What influences </a:t>
            </a:r>
            <a:r>
              <a:rPr lang="en-US" sz="1700" dirty="0"/>
              <a:t>task </a:t>
            </a:r>
            <a:r>
              <a:rPr lang="en-US" sz="1700" dirty="0" smtClean="0"/>
              <a:t>prioritization can depend on matters such as:</a:t>
            </a:r>
            <a:endParaRPr lang="en-US" sz="1700" dirty="0"/>
          </a:p>
          <a:p>
            <a:pPr marL="720725" lvl="1" indent="-342900">
              <a:spcAft>
                <a:spcPts val="600"/>
              </a:spcAft>
              <a:buClr>
                <a:srgbClr val="00B050"/>
              </a:buClr>
              <a:buFont typeface="Wingdings 3" panose="05040102010807070707" pitchFamily="18" charset="2"/>
              <a:buChar char=""/>
            </a:pPr>
            <a:r>
              <a:rPr lang="en-US" sz="1700" b="1" dirty="0" smtClean="0"/>
              <a:t>Urgency </a:t>
            </a:r>
            <a:r>
              <a:rPr lang="en-US" sz="1700" b="1" dirty="0"/>
              <a:t>of </a:t>
            </a:r>
            <a:r>
              <a:rPr lang="en-US" sz="1700" b="1" dirty="0" smtClean="0"/>
              <a:t>task </a:t>
            </a:r>
            <a:r>
              <a:rPr lang="en-US" sz="1700" dirty="0" smtClean="0"/>
              <a:t>– This can be measured by a risk assessment, is it life and death, will there be consequences of delays, will this affect future tasks or can this wait until a quieter time in the day.</a:t>
            </a:r>
            <a:endParaRPr lang="en-US" sz="1700" dirty="0"/>
          </a:p>
          <a:p>
            <a:pPr marL="720725" lvl="1" indent="-342900">
              <a:spcAft>
                <a:spcPts val="600"/>
              </a:spcAft>
              <a:buClr>
                <a:srgbClr val="00B050"/>
              </a:buClr>
              <a:buFont typeface="Wingdings 3" panose="05040102010807070707" pitchFamily="18" charset="2"/>
              <a:buChar char=""/>
            </a:pPr>
            <a:r>
              <a:rPr lang="en-US" sz="1700" b="1" dirty="0" smtClean="0"/>
              <a:t>Importance </a:t>
            </a:r>
            <a:r>
              <a:rPr lang="en-US" sz="1700" b="1" dirty="0"/>
              <a:t>of </a:t>
            </a:r>
            <a:r>
              <a:rPr lang="en-US" sz="1700" b="1" dirty="0" smtClean="0"/>
              <a:t>task </a:t>
            </a:r>
            <a:r>
              <a:rPr lang="en-US" sz="1700" dirty="0" smtClean="0"/>
              <a:t>– Is it a vital duty or just something that should be done, what is the benefit to the company, the value of the task. For instance holding a lesson is important, the job relies on it, attending a meeting is not, it can merely be an inconvenience.</a:t>
            </a:r>
            <a:endParaRPr lang="en-US" sz="1700" dirty="0"/>
          </a:p>
          <a:p>
            <a:pPr marL="720725" lvl="1" indent="-342900">
              <a:spcAft>
                <a:spcPts val="600"/>
              </a:spcAft>
              <a:buClr>
                <a:srgbClr val="00B050"/>
              </a:buClr>
              <a:buFont typeface="Wingdings 3" panose="05040102010807070707" pitchFamily="18" charset="2"/>
              <a:buChar char=""/>
            </a:pPr>
            <a:r>
              <a:rPr lang="en-US" sz="1700" b="1" dirty="0" smtClean="0"/>
              <a:t>Significance </a:t>
            </a:r>
            <a:r>
              <a:rPr lang="en-US" sz="1700" b="1" dirty="0"/>
              <a:t>of originator </a:t>
            </a:r>
            <a:r>
              <a:rPr lang="en-US" sz="1700" dirty="0"/>
              <a:t>(e.g. line </a:t>
            </a:r>
            <a:r>
              <a:rPr lang="en-US" sz="1700" dirty="0" smtClean="0"/>
              <a:t>manager, customer</a:t>
            </a:r>
            <a:r>
              <a:rPr lang="en-US" sz="1700" dirty="0"/>
              <a:t>, third party) - Who depends on the task being </a:t>
            </a:r>
            <a:r>
              <a:rPr lang="en-US" sz="1700" dirty="0" smtClean="0"/>
              <a:t>complete and who ordered the task to be done. Some tasks we are obliged to do because someone more important told us to.</a:t>
            </a:r>
            <a:endParaRPr lang="en-US" sz="1700" dirty="0"/>
          </a:p>
        </p:txBody>
      </p:sp>
      <p:sp>
        <p:nvSpPr>
          <p:cNvPr id="14" name="Title 2"/>
          <p:cNvSpPr>
            <a:spLocks noGrp="1"/>
          </p:cNvSpPr>
          <p:nvPr>
            <p:ph type="title"/>
          </p:nvPr>
        </p:nvSpPr>
        <p:spPr>
          <a:xfrm>
            <a:off x="70266" y="72008"/>
            <a:ext cx="8859452" cy="548680"/>
          </a:xfrm>
        </p:spPr>
        <p:txBody>
          <a:bodyPr>
            <a:noAutofit/>
          </a:bodyPr>
          <a:lstStyle/>
          <a:p>
            <a:r>
              <a:rPr lang="en-US" sz="3200" dirty="0"/>
              <a:t>4.2 - </a:t>
            </a:r>
            <a:r>
              <a:rPr lang="en-US" sz="3200" dirty="0" smtClean="0"/>
              <a:t>The Factors </a:t>
            </a:r>
            <a:r>
              <a:rPr lang="en-US" sz="3200" dirty="0"/>
              <a:t>that </a:t>
            </a:r>
            <a:r>
              <a:rPr lang="en-US" sz="3200" dirty="0" smtClean="0"/>
              <a:t>Influence Task </a:t>
            </a:r>
            <a:r>
              <a:rPr lang="en-US" sz="3200" dirty="0" err="1" smtClean="0"/>
              <a:t>Prioritisation</a:t>
            </a:r>
            <a:endParaRPr lang="en-US" sz="3200" dirty="0"/>
          </a:p>
        </p:txBody>
      </p:sp>
    </p:spTree>
    <p:extLst>
      <p:ext uri="{BB962C8B-B14F-4D97-AF65-F5344CB8AC3E}">
        <p14:creationId xmlns:p14="http://schemas.microsoft.com/office/powerpoint/2010/main" val="2798080939"/>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6907924" cy="5780044"/>
          </a:xfrm>
          <a:prstGeom prst="rect">
            <a:avLst/>
          </a:prstGeom>
        </p:spPr>
        <p:txBody>
          <a:bodyPr wrap="square">
            <a:spAutoFit/>
          </a:bodyPr>
          <a:lstStyle/>
          <a:p>
            <a:pPr marL="360363" lvl="1" indent="-342900">
              <a:spcAft>
                <a:spcPts val="600"/>
              </a:spcAft>
              <a:buClr>
                <a:srgbClr val="00B050"/>
              </a:buClr>
              <a:buFont typeface="Wingdings 3" panose="05040102010807070707" pitchFamily="18" charset="2"/>
              <a:buChar char=""/>
            </a:pPr>
            <a:r>
              <a:rPr lang="en-US" sz="1970" b="1" dirty="0" smtClean="0"/>
              <a:t>Interactivity </a:t>
            </a:r>
            <a:r>
              <a:rPr lang="en-US" sz="1970" b="1" dirty="0"/>
              <a:t>of tasks </a:t>
            </a:r>
            <a:r>
              <a:rPr lang="en-US" sz="1970" dirty="0"/>
              <a:t>(e.g. some tasks affect </a:t>
            </a:r>
            <a:r>
              <a:rPr lang="en-US" sz="1970" dirty="0" smtClean="0"/>
              <a:t>other tasks) – these are called dependencies, we judge how important a task is by what relies on it, can those tasks be extended, can other tasks continue in the absence of these being completed.</a:t>
            </a:r>
            <a:endParaRPr lang="en-US" sz="1970" dirty="0"/>
          </a:p>
          <a:p>
            <a:pPr marL="360363" lvl="1" indent="-342900">
              <a:spcAft>
                <a:spcPts val="600"/>
              </a:spcAft>
              <a:buClr>
                <a:srgbClr val="00B050"/>
              </a:buClr>
              <a:buFont typeface="Wingdings 3" panose="05040102010807070707" pitchFamily="18" charset="2"/>
              <a:buChar char=""/>
            </a:pPr>
            <a:r>
              <a:rPr lang="en-US" sz="1970" b="1" dirty="0" smtClean="0"/>
              <a:t>Length </a:t>
            </a:r>
            <a:r>
              <a:rPr lang="en-US" sz="1970" b="1" dirty="0"/>
              <a:t>of time required to complete </a:t>
            </a:r>
            <a:r>
              <a:rPr lang="en-US" sz="1970" b="1" dirty="0" smtClean="0"/>
              <a:t>task </a:t>
            </a:r>
            <a:r>
              <a:rPr lang="en-US" sz="1970" dirty="0" smtClean="0"/>
              <a:t>– short tasks that can be done in a short time might need to be completed right away, get them out of the way as long as the main task is not delayed. Long tasks that are not important can be stretched into the quieter periods. Think about how long you delayed revising while you were doing other things.</a:t>
            </a:r>
            <a:endParaRPr lang="en-US" sz="1970" dirty="0"/>
          </a:p>
          <a:p>
            <a:pPr marL="360363" lvl="1" indent="-342900">
              <a:spcAft>
                <a:spcPts val="600"/>
              </a:spcAft>
              <a:buClr>
                <a:srgbClr val="00B050"/>
              </a:buClr>
              <a:buFont typeface="Wingdings 3" panose="05040102010807070707" pitchFamily="18" charset="2"/>
              <a:buChar char=""/>
            </a:pPr>
            <a:r>
              <a:rPr lang="en-US" sz="1970" b="1" dirty="0" smtClean="0"/>
              <a:t>Complexity </a:t>
            </a:r>
            <a:r>
              <a:rPr lang="en-US" sz="1970" b="1" dirty="0"/>
              <a:t>of </a:t>
            </a:r>
            <a:r>
              <a:rPr lang="en-US" sz="1970" b="1" dirty="0" smtClean="0"/>
              <a:t>task </a:t>
            </a:r>
            <a:r>
              <a:rPr lang="en-US" sz="1970" dirty="0" smtClean="0"/>
              <a:t>– Sometimes we delay the complex tasks until we have all the resources or we feel ready like wiring electrics until we are sure we are doing it right. </a:t>
            </a:r>
            <a:endParaRPr lang="en-US" sz="1970" dirty="0"/>
          </a:p>
          <a:p>
            <a:pPr marL="360363" lvl="1" indent="-342900">
              <a:spcAft>
                <a:spcPts val="600"/>
              </a:spcAft>
              <a:buClr>
                <a:srgbClr val="00B050"/>
              </a:buClr>
              <a:buFont typeface="Wingdings 3" panose="05040102010807070707" pitchFamily="18" charset="2"/>
              <a:buChar char=""/>
            </a:pPr>
            <a:r>
              <a:rPr lang="en-US" sz="1970" b="1" dirty="0" smtClean="0"/>
              <a:t>Time commitments </a:t>
            </a:r>
            <a:r>
              <a:rPr lang="en-US" sz="1970" dirty="0" smtClean="0"/>
              <a:t>– There is nothing worse than a job half done. Time is one of the key reasons why tasks get delayed.</a:t>
            </a:r>
            <a:endParaRPr lang="en-US" sz="1970" dirty="0"/>
          </a:p>
        </p:txBody>
      </p:sp>
      <p:sp>
        <p:nvSpPr>
          <p:cNvPr id="14" name="Title 2"/>
          <p:cNvSpPr>
            <a:spLocks noGrp="1"/>
          </p:cNvSpPr>
          <p:nvPr>
            <p:ph type="title"/>
          </p:nvPr>
        </p:nvSpPr>
        <p:spPr>
          <a:xfrm>
            <a:off x="70266" y="72008"/>
            <a:ext cx="8859452" cy="548680"/>
          </a:xfrm>
        </p:spPr>
        <p:txBody>
          <a:bodyPr>
            <a:noAutofit/>
          </a:bodyPr>
          <a:lstStyle/>
          <a:p>
            <a:r>
              <a:rPr lang="en-US" sz="3200" dirty="0"/>
              <a:t>4.2 - </a:t>
            </a:r>
            <a:r>
              <a:rPr lang="en-US" sz="3200" dirty="0" smtClean="0"/>
              <a:t>The Factors </a:t>
            </a:r>
            <a:r>
              <a:rPr lang="en-US" sz="3200" dirty="0"/>
              <a:t>that </a:t>
            </a:r>
            <a:r>
              <a:rPr lang="en-US" sz="3200" dirty="0" smtClean="0"/>
              <a:t>Influence Task </a:t>
            </a:r>
            <a:r>
              <a:rPr lang="en-US" sz="3200" dirty="0" err="1" smtClean="0"/>
              <a:t>Prioritisation</a:t>
            </a:r>
            <a:endParaRPr lang="en-US" sz="3200" dirty="0"/>
          </a:p>
        </p:txBody>
      </p:sp>
      <p:graphicFrame>
        <p:nvGraphicFramePr>
          <p:cNvPr id="4" name="Table 3"/>
          <p:cNvGraphicFramePr>
            <a:graphicFrameLocks noGrp="1"/>
          </p:cNvGraphicFramePr>
          <p:nvPr>
            <p:extLst>
              <p:ext uri="{D42A27DB-BD31-4B8C-83A1-F6EECF244321}">
                <p14:modId xmlns:p14="http://schemas.microsoft.com/office/powerpoint/2010/main" val="644661385"/>
              </p:ext>
            </p:extLst>
          </p:nvPr>
        </p:nvGraphicFramePr>
        <p:xfrm>
          <a:off x="7164288" y="1052736"/>
          <a:ext cx="1656184" cy="5544616"/>
        </p:xfrm>
        <a:graphic>
          <a:graphicData uri="http://schemas.openxmlformats.org/drawingml/2006/table">
            <a:tbl>
              <a:tblPr firstRow="1" firstCol="1" lastRow="1" lastCol="1" bandRow="1" bandCol="1">
                <a:tableStyleId>{2D5ABB26-0587-4C30-8999-92F81FD0307C}</a:tableStyleId>
              </a:tblPr>
              <a:tblGrid>
                <a:gridCol w="1656184"/>
              </a:tblGrid>
              <a:tr h="368544">
                <a:tc>
                  <a:txBody>
                    <a:bodyPr/>
                    <a:lstStyle/>
                    <a:p>
                      <a:pPr>
                        <a:spcAft>
                          <a:spcPts val="0"/>
                        </a:spcAft>
                      </a:pPr>
                      <a:endParaRPr lang="en-GB" sz="14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76072">
                <a:tc>
                  <a:txBody>
                    <a:bodyPr/>
                    <a:lstStyle/>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What subject is more important to you than others.</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Do you have a revision timetable, if so are there subjects missed off it.</a:t>
                      </a:r>
                    </a:p>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Do you believe in ‘Never put off till tomorrow what you can do today.’</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Look at a teachers desk, is it cluttered, does this mean they have more to do than others.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5"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8189856"/>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496945" cy="5663089"/>
          </a:xfrm>
          <a:prstGeom prst="rect">
            <a:avLst/>
          </a:prstGeom>
        </p:spPr>
        <p:txBody>
          <a:bodyPr wrap="square">
            <a:spAutoFit/>
          </a:bodyPr>
          <a:lstStyle/>
          <a:p>
            <a:pPr marL="360363" lvl="1" indent="-342900">
              <a:spcAft>
                <a:spcPts val="600"/>
              </a:spcAft>
              <a:buClr>
                <a:srgbClr val="00B050"/>
              </a:buClr>
              <a:buFont typeface="Wingdings 3" panose="05040102010807070707" pitchFamily="18" charset="2"/>
              <a:buChar char=""/>
            </a:pPr>
            <a:r>
              <a:rPr lang="en-US" b="1" dirty="0" smtClean="0"/>
              <a:t>Resource constraints </a:t>
            </a:r>
            <a:r>
              <a:rPr lang="en-US" dirty="0" smtClean="0"/>
              <a:t>– Not everything may be in place to do the task so it waits until the right parts or situation is there. For instance, a shortage of a computer room to complete a Geography assignment on research means the job has to wait until the room is available.</a:t>
            </a:r>
            <a:endParaRPr lang="en-US" dirty="0"/>
          </a:p>
          <a:p>
            <a:pPr marL="360363" lvl="1" indent="-342900">
              <a:spcAft>
                <a:spcPts val="600"/>
              </a:spcAft>
              <a:buClr>
                <a:srgbClr val="00B050"/>
              </a:buClr>
              <a:buFont typeface="Wingdings 3" panose="05040102010807070707" pitchFamily="18" charset="2"/>
              <a:buChar char=""/>
            </a:pPr>
            <a:r>
              <a:rPr lang="en-US" b="1" dirty="0" smtClean="0"/>
              <a:t>Diary clashes </a:t>
            </a:r>
            <a:r>
              <a:rPr lang="en-US" dirty="0" smtClean="0"/>
              <a:t>– Importance and opportunity may be pushed aside because there is a clash, some clashes cannot be avoided and some clashes cannot be changed due to pre-booking, people waiting, priorities being set already.</a:t>
            </a:r>
            <a:endParaRPr lang="en-US" dirty="0"/>
          </a:p>
          <a:p>
            <a:pPr marL="360363" lvl="1" indent="-342900">
              <a:spcAft>
                <a:spcPts val="600"/>
              </a:spcAft>
              <a:buClr>
                <a:srgbClr val="00B050"/>
              </a:buClr>
              <a:buFont typeface="Wingdings 3" panose="05040102010807070707" pitchFamily="18" charset="2"/>
              <a:buChar char=""/>
            </a:pPr>
            <a:r>
              <a:rPr lang="en-US" b="1" dirty="0" smtClean="0"/>
              <a:t>Proximity </a:t>
            </a:r>
            <a:r>
              <a:rPr lang="en-US" b="1" dirty="0"/>
              <a:t>of appointments </a:t>
            </a:r>
            <a:r>
              <a:rPr lang="en-US" dirty="0"/>
              <a:t>(e.g. time, location</a:t>
            </a:r>
            <a:r>
              <a:rPr lang="en-US" dirty="0" smtClean="0"/>
              <a:t>) – Moving jobs around to suit the location is common in businesses such as Plumbing or being a representative. This is the job of good diary management software, planning your time around jobs to </a:t>
            </a:r>
            <a:r>
              <a:rPr lang="en-US" dirty="0" err="1" smtClean="0"/>
              <a:t>maximise</a:t>
            </a:r>
            <a:r>
              <a:rPr lang="en-US" dirty="0" smtClean="0"/>
              <a:t> the amount of tasks done.</a:t>
            </a:r>
            <a:endParaRPr lang="en-US" dirty="0"/>
          </a:p>
          <a:p>
            <a:pPr marL="360363" lvl="1" indent="-342900">
              <a:spcAft>
                <a:spcPts val="600"/>
              </a:spcAft>
              <a:buClr>
                <a:srgbClr val="00B050"/>
              </a:buClr>
              <a:buFont typeface="Wingdings 3" panose="05040102010807070707" pitchFamily="18" charset="2"/>
              <a:buChar char=""/>
            </a:pPr>
            <a:r>
              <a:rPr lang="en-US" b="1" dirty="0" smtClean="0"/>
              <a:t>Suitability </a:t>
            </a:r>
            <a:r>
              <a:rPr lang="en-US" b="1" dirty="0"/>
              <a:t>for </a:t>
            </a:r>
            <a:r>
              <a:rPr lang="en-US" b="1" dirty="0" smtClean="0"/>
              <a:t>delegation </a:t>
            </a:r>
            <a:r>
              <a:rPr lang="en-US" dirty="0" smtClean="0"/>
              <a:t>– One of the key planning skills is knowing when to delegate tasks, who to delegate to, what jobs can be handed down or passed to guarantee completion. Think about your school and the tasks and duties that are delegated to ordinary teachers.</a:t>
            </a:r>
          </a:p>
          <a:p>
            <a:pPr marL="342900" indent="-342900">
              <a:spcAft>
                <a:spcPts val="600"/>
              </a:spcAft>
              <a:buClr>
                <a:srgbClr val="00B050"/>
              </a:buClr>
              <a:buFont typeface="Wingdings 3" panose="05040102010807070707" pitchFamily="18" charset="2"/>
              <a:buChar char=""/>
            </a:pPr>
            <a:r>
              <a:rPr lang="en-US" b="1" dirty="0" smtClean="0">
                <a:solidFill>
                  <a:srgbClr val="FF0000"/>
                </a:solidFill>
              </a:rPr>
              <a:t>Task 4.2 – </a:t>
            </a:r>
            <a:r>
              <a:rPr lang="en-US" dirty="0" smtClean="0">
                <a:solidFill>
                  <a:srgbClr val="FF0000"/>
                </a:solidFill>
              </a:rPr>
              <a:t>Using the headings above, in the context of two meetings, one for a Job Interview with a new Teacher in the School and one for next Year’s school budget, discuss the issues and possible variances in having both meetings on the same day.</a:t>
            </a:r>
            <a:endParaRPr lang="en-US"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a:t>4.2 - </a:t>
            </a:r>
            <a:r>
              <a:rPr lang="en-US" sz="3200" dirty="0" smtClean="0"/>
              <a:t>The Factors </a:t>
            </a:r>
            <a:r>
              <a:rPr lang="en-US" sz="3200" dirty="0"/>
              <a:t>that </a:t>
            </a:r>
            <a:r>
              <a:rPr lang="en-US" sz="3200" dirty="0" smtClean="0"/>
              <a:t>Influence Task </a:t>
            </a:r>
            <a:r>
              <a:rPr lang="en-US" sz="3200" dirty="0" err="1" smtClean="0"/>
              <a:t>Prioritisation</a:t>
            </a:r>
            <a:endParaRPr lang="en-US" sz="3200" dirty="0"/>
          </a:p>
        </p:txBody>
      </p:sp>
    </p:spTree>
    <p:extLst>
      <p:ext uri="{BB962C8B-B14F-4D97-AF65-F5344CB8AC3E}">
        <p14:creationId xmlns:p14="http://schemas.microsoft.com/office/powerpoint/2010/main" val="3048246201"/>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496945" cy="5770811"/>
          </a:xfrm>
          <a:prstGeom prst="rect">
            <a:avLst/>
          </a:prstGeom>
        </p:spPr>
        <p:txBody>
          <a:bodyPr wrap="square">
            <a:spAutoFit/>
          </a:bodyPr>
          <a:lstStyle/>
          <a:p>
            <a:pPr marL="342900" indent="-342900">
              <a:spcAft>
                <a:spcPts val="600"/>
              </a:spcAft>
              <a:buClr>
                <a:srgbClr val="00B050"/>
              </a:buClr>
              <a:buFont typeface="Wingdings 3" panose="05040102010807070707" pitchFamily="18" charset="2"/>
              <a:buChar char=""/>
            </a:pPr>
            <a:r>
              <a:rPr lang="en-US" sz="2500" b="1" dirty="0" smtClean="0">
                <a:solidFill>
                  <a:srgbClr val="FF0000"/>
                </a:solidFill>
              </a:rPr>
              <a:t>Task 4.3 </a:t>
            </a:r>
            <a:r>
              <a:rPr lang="en-US" sz="2500" dirty="0" smtClean="0">
                <a:solidFill>
                  <a:srgbClr val="FF0000"/>
                </a:solidFill>
              </a:rPr>
              <a:t>– Using the </a:t>
            </a:r>
            <a:r>
              <a:rPr lang="en-US" sz="2500" dirty="0" smtClean="0">
                <a:solidFill>
                  <a:srgbClr val="FF0000"/>
                </a:solidFill>
                <a:hlinkClick r:id="rId3" action="ppaction://hlinkfile"/>
              </a:rPr>
              <a:t>attached Spreadsheet </a:t>
            </a:r>
            <a:r>
              <a:rPr lang="en-US" sz="2500" dirty="0" smtClean="0">
                <a:solidFill>
                  <a:srgbClr val="FF0000"/>
                </a:solidFill>
              </a:rPr>
              <a:t>prioritise the following 20 tasks in producing a computer game. The timescale is one year, you will need to overlap some tasks and discuss why priorities can be changed or delayed in </a:t>
            </a:r>
            <a:r>
              <a:rPr lang="en-US" sz="2500" dirty="0" err="1" smtClean="0">
                <a:solidFill>
                  <a:srgbClr val="FF0000"/>
                </a:solidFill>
              </a:rPr>
              <a:t>favour</a:t>
            </a:r>
            <a:r>
              <a:rPr lang="en-US" sz="2500" dirty="0" smtClean="0">
                <a:solidFill>
                  <a:srgbClr val="FF0000"/>
                </a:solidFill>
              </a:rPr>
              <a:t> of other tasks.</a:t>
            </a:r>
          </a:p>
          <a:p>
            <a:pPr marL="342900" indent="-342900">
              <a:spcAft>
                <a:spcPts val="600"/>
              </a:spcAft>
              <a:buClr>
                <a:srgbClr val="00B050"/>
              </a:buClr>
              <a:buFont typeface="Wingdings 3" panose="05040102010807070707" pitchFamily="18" charset="2"/>
              <a:buChar char=""/>
            </a:pPr>
            <a:r>
              <a:rPr lang="en-US" sz="2500" dirty="0" smtClean="0">
                <a:solidFill>
                  <a:srgbClr val="FF0000"/>
                </a:solidFill>
              </a:rPr>
              <a:t>Gathering resources, preparing release materials, drawing plans, creating levels, Animating characters, creating the AI, Game Testing, Creating Character Models, researching the market, hiring staff, gathering funding, renting equipment, programming the code, Creating the FMV sequences, getting copyright, Soak Testing, Setting a Pricing Strategy, Linking Levels to Characters, Character Sketches, Adding online content, Beta Testing.</a:t>
            </a:r>
            <a:endParaRPr lang="en-US" sz="25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a:t>4.2 - </a:t>
            </a:r>
            <a:r>
              <a:rPr lang="en-US" sz="3200" dirty="0" smtClean="0"/>
              <a:t>The Factors </a:t>
            </a:r>
            <a:r>
              <a:rPr lang="en-US" sz="3200" dirty="0"/>
              <a:t>that </a:t>
            </a:r>
            <a:r>
              <a:rPr lang="en-US" sz="3200" dirty="0" smtClean="0"/>
              <a:t>Influence Task </a:t>
            </a:r>
            <a:r>
              <a:rPr lang="en-US" sz="3200" dirty="0" err="1" smtClean="0"/>
              <a:t>Prioritisation</a:t>
            </a:r>
            <a:endParaRPr lang="en-US" sz="3200" dirty="0"/>
          </a:p>
        </p:txBody>
      </p:sp>
    </p:spTree>
    <p:extLst>
      <p:ext uri="{BB962C8B-B14F-4D97-AF65-F5344CB8AC3E}">
        <p14:creationId xmlns:p14="http://schemas.microsoft.com/office/powerpoint/2010/main" val="3751082422"/>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295911335"/>
              </p:ext>
            </p:extLst>
          </p:nvPr>
        </p:nvGraphicFramePr>
        <p:xfrm>
          <a:off x="7164288" y="1033354"/>
          <a:ext cx="1656184" cy="5636006"/>
        </p:xfrm>
        <a:graphic>
          <a:graphicData uri="http://schemas.openxmlformats.org/drawingml/2006/table">
            <a:tbl>
              <a:tblPr firstRow="1" firstCol="1" lastRow="1" lastCol="1" bandRow="1" bandCol="1">
                <a:tableStyleId>{2D5ABB26-0587-4C30-8999-92F81FD0307C}</a:tableStyleId>
              </a:tblPr>
              <a:tblGrid>
                <a:gridCol w="1656184"/>
              </a:tblGrid>
              <a:tr h="366473">
                <a:tc>
                  <a:txBody>
                    <a:bodyPr/>
                    <a:lstStyle/>
                    <a:p>
                      <a:pPr>
                        <a:spcAft>
                          <a:spcPts val="0"/>
                        </a:spcAft>
                      </a:pPr>
                      <a:endParaRPr lang="en-GB" sz="139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69533">
                <a:tc>
                  <a:txBody>
                    <a:bodyPr/>
                    <a:lstStyle/>
                    <a:p>
                      <a:pPr marL="177800" indent="-177800" algn="l">
                        <a:spcAft>
                          <a:spcPts val="600"/>
                        </a:spcAft>
                        <a:buFontTx/>
                        <a:buBlip>
                          <a:blip r:embed="rId3"/>
                        </a:buBlip>
                      </a:pPr>
                      <a:r>
                        <a:rPr lang="en-GB" sz="1390" baseline="0" dirty="0" smtClean="0">
                          <a:solidFill>
                            <a:srgbClr val="FF0000"/>
                          </a:solidFill>
                          <a:effectLst/>
                          <a:latin typeface="Arial" pitchFamily="34" charset="0"/>
                          <a:ea typeface="Times New Roman"/>
                          <a:cs typeface="Arial" pitchFamily="34" charset="0"/>
                        </a:rPr>
                        <a:t>Has your teacher ever chosen to miss a lesson.</a:t>
                      </a:r>
                    </a:p>
                    <a:p>
                      <a:pPr marL="177800" indent="-177800" algn="l">
                        <a:spcAft>
                          <a:spcPts val="600"/>
                        </a:spcAft>
                        <a:buFontTx/>
                        <a:buBlip>
                          <a:blip r:embed="rId3"/>
                        </a:buBlip>
                      </a:pPr>
                      <a:r>
                        <a:rPr lang="en-GB" sz="1390" baseline="0" dirty="0" smtClean="0">
                          <a:solidFill>
                            <a:schemeClr val="tx1"/>
                          </a:solidFill>
                          <a:effectLst/>
                          <a:latin typeface="Arial" pitchFamily="34" charset="0"/>
                          <a:ea typeface="Times New Roman"/>
                          <a:cs typeface="Arial" pitchFamily="34" charset="0"/>
                        </a:rPr>
                        <a:t>Has your parents stayed on late at work in order to get a job done.</a:t>
                      </a:r>
                    </a:p>
                    <a:p>
                      <a:pPr marL="177800" indent="-177800" algn="l">
                        <a:spcAft>
                          <a:spcPts val="600"/>
                        </a:spcAft>
                        <a:buFontTx/>
                        <a:buBlip>
                          <a:blip r:embed="rId3"/>
                        </a:buBlip>
                      </a:pPr>
                      <a:r>
                        <a:rPr lang="en-GB" sz="1390" baseline="0" dirty="0" smtClean="0">
                          <a:solidFill>
                            <a:srgbClr val="FF0000"/>
                          </a:solidFill>
                          <a:effectLst/>
                          <a:latin typeface="Arial" pitchFamily="34" charset="0"/>
                          <a:ea typeface="Times New Roman"/>
                          <a:cs typeface="Arial" pitchFamily="34" charset="0"/>
                        </a:rPr>
                        <a:t>Research what a Baker Day is.</a:t>
                      </a:r>
                    </a:p>
                    <a:p>
                      <a:pPr marL="177800" indent="-177800" algn="l">
                        <a:spcAft>
                          <a:spcPts val="600"/>
                        </a:spcAft>
                        <a:buFontTx/>
                        <a:buBlip>
                          <a:blip r:embed="rId3"/>
                        </a:buBlip>
                      </a:pPr>
                      <a:r>
                        <a:rPr lang="en-GB" sz="1390" baseline="0" dirty="0" smtClean="0">
                          <a:solidFill>
                            <a:schemeClr val="tx1"/>
                          </a:solidFill>
                          <a:effectLst/>
                          <a:latin typeface="Arial" pitchFamily="34" charset="0"/>
                          <a:ea typeface="Times New Roman"/>
                          <a:cs typeface="Arial" pitchFamily="34" charset="0"/>
                        </a:rPr>
                        <a:t>What does a teacher in your school do above and beyond the school day in order to benefit the objectives of the school.</a:t>
                      </a:r>
                    </a:p>
                    <a:p>
                      <a:pPr marL="177800" indent="-177800" algn="l">
                        <a:spcAft>
                          <a:spcPts val="600"/>
                        </a:spcAft>
                        <a:buFontTx/>
                        <a:buBlip>
                          <a:blip r:embed="rId3"/>
                        </a:buBlip>
                      </a:pPr>
                      <a:r>
                        <a:rPr lang="en-GB" sz="1390" baseline="0" dirty="0" smtClean="0">
                          <a:solidFill>
                            <a:srgbClr val="FF0000"/>
                          </a:solidFill>
                          <a:effectLst/>
                          <a:latin typeface="Arial" pitchFamily="34" charset="0"/>
                          <a:ea typeface="Times New Roman"/>
                          <a:cs typeface="Arial" pitchFamily="34" charset="0"/>
                        </a:rPr>
                        <a:t>What do you consider the working hours of the school to be.</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60019"/>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586145"/>
          </a:xfrm>
          <a:prstGeom prst="rect">
            <a:avLst/>
          </a:prstGeom>
        </p:spPr>
        <p:txBody>
          <a:bodyPr wrap="square">
            <a:spAutoFit/>
          </a:bodyPr>
          <a:lstStyle/>
          <a:p>
            <a:pPr marL="342900" indent="-342900">
              <a:spcAft>
                <a:spcPts val="600"/>
              </a:spcAft>
              <a:buClr>
                <a:srgbClr val="00B050"/>
              </a:buClr>
              <a:buFont typeface="Wingdings 3" panose="05040102010807070707" pitchFamily="18" charset="2"/>
              <a:buChar char=""/>
            </a:pPr>
            <a:r>
              <a:rPr lang="en-US" sz="1900" dirty="0" smtClean="0"/>
              <a:t>We prioritise duties on the spot with the information at hand. We are not always right in this but it is nature. For better solutions we need to look at three other sources. For instance:</a:t>
            </a:r>
            <a:endParaRPr lang="en-US" sz="1900" dirty="0"/>
          </a:p>
          <a:p>
            <a:pPr marL="360363" lvl="1" indent="-342900">
              <a:spcAft>
                <a:spcPts val="600"/>
              </a:spcAft>
              <a:buClr>
                <a:srgbClr val="00B050"/>
              </a:buClr>
              <a:buFont typeface="Wingdings 3" panose="05040102010807070707" pitchFamily="18" charset="2"/>
              <a:buChar char=""/>
            </a:pPr>
            <a:r>
              <a:rPr lang="en-US" sz="1900" b="1" dirty="0" smtClean="0"/>
              <a:t>Internal sources </a:t>
            </a:r>
            <a:r>
              <a:rPr lang="en-US" sz="1900" dirty="0" smtClean="0"/>
              <a:t>– this is primary information made by the company so it is more reliable and usually more accurate therefor better to make judgements on when business planning. Examples include:</a:t>
            </a:r>
            <a:endParaRPr lang="en-US" sz="1900" dirty="0"/>
          </a:p>
          <a:p>
            <a:pPr marL="631825" lvl="2" indent="-254000">
              <a:spcAft>
                <a:spcPts val="600"/>
              </a:spcAft>
              <a:buClr>
                <a:srgbClr val="00B050"/>
              </a:buClr>
              <a:buFont typeface="Arial" panose="020B0604020202020204" pitchFamily="34" charset="0"/>
              <a:buChar char="•"/>
            </a:pPr>
            <a:r>
              <a:rPr lang="en-US" sz="1900" b="1" dirty="0" smtClean="0"/>
              <a:t>Business objectives </a:t>
            </a:r>
            <a:r>
              <a:rPr lang="en-US" sz="1900" dirty="0" smtClean="0"/>
              <a:t>– Making decisions and basing </a:t>
            </a:r>
            <a:r>
              <a:rPr lang="en-US" sz="1900" dirty="0"/>
              <a:t>i</a:t>
            </a:r>
            <a:r>
              <a:rPr lang="en-US" sz="1900" dirty="0" smtClean="0"/>
              <a:t>nformation on the company objectives. For instance, teachers base their decisions on what is right for the students in the school which is the business focus and priorities often are based around the greater good so we would prioritise a lesson over a staff meeting.</a:t>
            </a:r>
            <a:endParaRPr lang="en-US" sz="1900" dirty="0"/>
          </a:p>
          <a:p>
            <a:pPr marL="631825" lvl="2" indent="-254000">
              <a:spcAft>
                <a:spcPts val="600"/>
              </a:spcAft>
              <a:buClr>
                <a:srgbClr val="00B050"/>
              </a:buClr>
              <a:buFont typeface="Arial" panose="020B0604020202020204" pitchFamily="34" charset="0"/>
              <a:buChar char="•"/>
            </a:pPr>
            <a:r>
              <a:rPr lang="en-US" sz="1900" b="1" dirty="0" smtClean="0"/>
              <a:t>Stakeholders</a:t>
            </a:r>
            <a:r>
              <a:rPr lang="en-US" sz="1900" b="1" dirty="0"/>
              <a:t>’ resources and </a:t>
            </a:r>
            <a:r>
              <a:rPr lang="en-US" sz="1900" b="1" dirty="0" smtClean="0"/>
              <a:t>budget </a:t>
            </a:r>
            <a:r>
              <a:rPr lang="en-US" sz="1900" dirty="0" smtClean="0"/>
              <a:t>– We also base decisions on what is right form the company and within the company budget. We would like better equipment but money says no, so we would settle on lesser quality. </a:t>
            </a:r>
            <a:endParaRPr lang="en-US" sz="1900" dirty="0"/>
          </a:p>
        </p:txBody>
      </p:sp>
      <p:sp>
        <p:nvSpPr>
          <p:cNvPr id="14" name="Title 2"/>
          <p:cNvSpPr>
            <a:spLocks noGrp="1"/>
          </p:cNvSpPr>
          <p:nvPr>
            <p:ph type="title"/>
          </p:nvPr>
        </p:nvSpPr>
        <p:spPr>
          <a:xfrm>
            <a:off x="70266" y="72008"/>
            <a:ext cx="8859452" cy="548680"/>
          </a:xfrm>
        </p:spPr>
        <p:txBody>
          <a:bodyPr>
            <a:noAutofit/>
          </a:bodyPr>
          <a:lstStyle/>
          <a:p>
            <a:r>
              <a:rPr lang="en-US" sz="3000" dirty="0"/>
              <a:t>4.3 - </a:t>
            </a:r>
            <a:r>
              <a:rPr lang="en-US" sz="3000" dirty="0" smtClean="0"/>
              <a:t>How </a:t>
            </a:r>
            <a:r>
              <a:rPr lang="en-US" sz="3000" dirty="0"/>
              <a:t>to use </a:t>
            </a:r>
            <a:r>
              <a:rPr lang="en-US" sz="3000" dirty="0" smtClean="0"/>
              <a:t>Information </a:t>
            </a:r>
            <a:r>
              <a:rPr lang="en-US" sz="3000" dirty="0"/>
              <a:t>to </a:t>
            </a:r>
            <a:r>
              <a:rPr lang="en-US" sz="3000" dirty="0" smtClean="0"/>
              <a:t>Inform </a:t>
            </a:r>
            <a:r>
              <a:rPr lang="en-US" sz="3000" dirty="0" err="1" smtClean="0"/>
              <a:t>Prioritisation</a:t>
            </a:r>
            <a:endParaRPr lang="en-US" sz="3000" dirty="0"/>
          </a:p>
        </p:txBody>
      </p:sp>
    </p:spTree>
    <p:extLst>
      <p:ext uri="{BB962C8B-B14F-4D97-AF65-F5344CB8AC3E}">
        <p14:creationId xmlns:p14="http://schemas.microsoft.com/office/powerpoint/2010/main" val="570007141"/>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6907923" cy="5509200"/>
          </a:xfrm>
          <a:prstGeom prst="rect">
            <a:avLst/>
          </a:prstGeom>
        </p:spPr>
        <p:txBody>
          <a:bodyPr wrap="square">
            <a:spAutoFit/>
          </a:bodyPr>
          <a:lstStyle/>
          <a:p>
            <a:pPr marL="360363" lvl="1" indent="-342900">
              <a:spcAft>
                <a:spcPts val="600"/>
              </a:spcAft>
              <a:buClr>
                <a:srgbClr val="00B050"/>
              </a:buClr>
              <a:buFont typeface="Wingdings 3" panose="05040102010807070707" pitchFamily="18" charset="2"/>
              <a:buChar char=""/>
            </a:pPr>
            <a:r>
              <a:rPr lang="en-US" sz="1660" dirty="0" smtClean="0"/>
              <a:t>External sources – these are harder to get hold of and are not always reliable but can influence priorities. Examples include:</a:t>
            </a:r>
            <a:endParaRPr lang="en-US" sz="1660" dirty="0"/>
          </a:p>
          <a:p>
            <a:pPr marL="631825" lvl="2" indent="-342900">
              <a:spcAft>
                <a:spcPts val="600"/>
              </a:spcAft>
              <a:buClr>
                <a:srgbClr val="00B050"/>
              </a:buClr>
              <a:buFont typeface="Arial" panose="020B0604020202020204" pitchFamily="34" charset="0"/>
              <a:buChar char="•"/>
            </a:pPr>
            <a:r>
              <a:rPr lang="en-US" sz="1660" b="1" dirty="0" smtClean="0"/>
              <a:t>Changes </a:t>
            </a:r>
            <a:r>
              <a:rPr lang="en-US" sz="1660" b="1" dirty="0"/>
              <a:t>in the </a:t>
            </a:r>
            <a:r>
              <a:rPr lang="en-US" sz="1660" b="1" dirty="0" smtClean="0"/>
              <a:t>economy </a:t>
            </a:r>
            <a:r>
              <a:rPr lang="en-US" sz="1660" dirty="0" smtClean="0"/>
              <a:t>– This can work both ways, often companies change focus or priorities according to the market, get more focused and busy when there is a low state and less </a:t>
            </a:r>
            <a:r>
              <a:rPr lang="en-US" sz="1660" dirty="0" err="1" smtClean="0"/>
              <a:t>prioritised</a:t>
            </a:r>
            <a:r>
              <a:rPr lang="en-US" sz="1660" dirty="0" smtClean="0"/>
              <a:t> when the </a:t>
            </a:r>
            <a:r>
              <a:rPr lang="en-US" sz="1660" dirty="0"/>
              <a:t>economy is good. </a:t>
            </a:r>
            <a:r>
              <a:rPr lang="en-US" sz="1660" dirty="0" smtClean="0"/>
              <a:t>Also </a:t>
            </a:r>
            <a:r>
              <a:rPr lang="en-US" sz="1660" dirty="0" smtClean="0"/>
              <a:t>changes in the exchange </a:t>
            </a:r>
            <a:r>
              <a:rPr lang="en-US" sz="1660" dirty="0"/>
              <a:t>rates/interest </a:t>
            </a:r>
            <a:r>
              <a:rPr lang="en-US" sz="1660" dirty="0" smtClean="0"/>
              <a:t>rates can reduce financial availability and therefor change the way companies spend their money.</a:t>
            </a:r>
            <a:endParaRPr lang="en-US" sz="1660" dirty="0"/>
          </a:p>
          <a:p>
            <a:pPr marL="631825" lvl="2" indent="-342900">
              <a:spcAft>
                <a:spcPts val="600"/>
              </a:spcAft>
              <a:buClr>
                <a:srgbClr val="00B050"/>
              </a:buClr>
              <a:buFont typeface="Arial" panose="020B0604020202020204" pitchFamily="34" charset="0"/>
              <a:buChar char="•"/>
            </a:pPr>
            <a:r>
              <a:rPr lang="en-US" sz="1660" dirty="0" smtClean="0"/>
              <a:t>For example a plumber will work more when there is a depression in order to keep the work coming in and maintain customer satisfaction.</a:t>
            </a:r>
            <a:endParaRPr lang="en-US" sz="1660" dirty="0"/>
          </a:p>
          <a:p>
            <a:pPr marL="631825" lvl="2" indent="-342900">
              <a:spcAft>
                <a:spcPts val="600"/>
              </a:spcAft>
              <a:buClr>
                <a:srgbClr val="00B050"/>
              </a:buClr>
              <a:buFont typeface="Arial" panose="020B0604020202020204" pitchFamily="34" charset="0"/>
              <a:buChar char="•"/>
            </a:pPr>
            <a:r>
              <a:rPr lang="en-US" sz="1660" b="1" dirty="0" smtClean="0"/>
              <a:t>External </a:t>
            </a:r>
            <a:r>
              <a:rPr lang="en-US" sz="1660" b="1" dirty="0"/>
              <a:t>stakeholders’ requirements, </a:t>
            </a:r>
            <a:r>
              <a:rPr lang="en-US" sz="1660" b="1" dirty="0" smtClean="0"/>
              <a:t>feedback and availability</a:t>
            </a:r>
            <a:r>
              <a:rPr lang="en-US" sz="1660" dirty="0" smtClean="0"/>
              <a:t> – Priorities can change according to the business environment, suppliers can influence what gets paid first, customers can influence business decisions and change a companies priorities and supply and demand factors you learnt from GCSE can influence how businesses operate.</a:t>
            </a:r>
          </a:p>
          <a:p>
            <a:pPr marL="360363" lvl="2" indent="-342900">
              <a:spcAft>
                <a:spcPts val="600"/>
              </a:spcAft>
              <a:buClr>
                <a:srgbClr val="00B050"/>
              </a:buClr>
              <a:buFont typeface="Wingdings 3" panose="05040102010807070707" pitchFamily="18" charset="2"/>
              <a:buChar char=""/>
            </a:pPr>
            <a:r>
              <a:rPr lang="en-US" sz="1660" b="1" dirty="0" smtClean="0">
                <a:solidFill>
                  <a:srgbClr val="FF0000"/>
                </a:solidFill>
              </a:rPr>
              <a:t>Task 4.4 </a:t>
            </a:r>
            <a:r>
              <a:rPr lang="en-US" sz="1660" dirty="0" smtClean="0">
                <a:solidFill>
                  <a:srgbClr val="FF0000"/>
                </a:solidFill>
              </a:rPr>
              <a:t>– Your school plans on building a new sports gym. Using Internal and External influences, write a report describing how priorities can change according to informational needs. </a:t>
            </a:r>
          </a:p>
        </p:txBody>
      </p:sp>
      <p:sp>
        <p:nvSpPr>
          <p:cNvPr id="14" name="Title 2"/>
          <p:cNvSpPr>
            <a:spLocks noGrp="1"/>
          </p:cNvSpPr>
          <p:nvPr>
            <p:ph type="title"/>
          </p:nvPr>
        </p:nvSpPr>
        <p:spPr>
          <a:xfrm>
            <a:off x="70266" y="72008"/>
            <a:ext cx="8859452" cy="548680"/>
          </a:xfrm>
        </p:spPr>
        <p:txBody>
          <a:bodyPr>
            <a:noAutofit/>
          </a:bodyPr>
          <a:lstStyle/>
          <a:p>
            <a:r>
              <a:rPr lang="en-US" sz="3000" dirty="0"/>
              <a:t>4.3 - </a:t>
            </a:r>
            <a:r>
              <a:rPr lang="en-US" sz="3000" dirty="0" smtClean="0"/>
              <a:t>How </a:t>
            </a:r>
            <a:r>
              <a:rPr lang="en-US" sz="3000" dirty="0"/>
              <a:t>to use </a:t>
            </a:r>
            <a:r>
              <a:rPr lang="en-US" sz="3000" dirty="0" smtClean="0"/>
              <a:t>Information </a:t>
            </a:r>
            <a:r>
              <a:rPr lang="en-US" sz="3000" dirty="0"/>
              <a:t>to </a:t>
            </a:r>
            <a:r>
              <a:rPr lang="en-US" sz="3000" dirty="0" smtClean="0"/>
              <a:t>Inform </a:t>
            </a:r>
            <a:r>
              <a:rPr lang="en-US" sz="3000" dirty="0" err="1" smtClean="0"/>
              <a:t>Prioritisation</a:t>
            </a:r>
            <a:endParaRPr lang="en-US" sz="3000" dirty="0"/>
          </a:p>
        </p:txBody>
      </p:sp>
      <p:graphicFrame>
        <p:nvGraphicFramePr>
          <p:cNvPr id="6" name="Table 5"/>
          <p:cNvGraphicFramePr>
            <a:graphicFrameLocks noGrp="1"/>
          </p:cNvGraphicFramePr>
          <p:nvPr>
            <p:extLst>
              <p:ext uri="{D42A27DB-BD31-4B8C-83A1-F6EECF244321}">
                <p14:modId xmlns:p14="http://schemas.microsoft.com/office/powerpoint/2010/main" val="802106454"/>
              </p:ext>
            </p:extLst>
          </p:nvPr>
        </p:nvGraphicFramePr>
        <p:xfrm>
          <a:off x="7164288" y="1033354"/>
          <a:ext cx="1656184" cy="5636006"/>
        </p:xfrm>
        <a:graphic>
          <a:graphicData uri="http://schemas.openxmlformats.org/drawingml/2006/table">
            <a:tbl>
              <a:tblPr firstRow="1" firstCol="1" lastRow="1" lastCol="1" bandRow="1" bandCol="1">
                <a:tableStyleId>{2D5ABB26-0587-4C30-8999-92F81FD0307C}</a:tableStyleId>
              </a:tblPr>
              <a:tblGrid>
                <a:gridCol w="1656184"/>
              </a:tblGrid>
              <a:tr h="366473">
                <a:tc>
                  <a:txBody>
                    <a:bodyPr/>
                    <a:lstStyle/>
                    <a:p>
                      <a:pPr>
                        <a:spcAft>
                          <a:spcPts val="0"/>
                        </a:spcAft>
                      </a:pPr>
                      <a:endParaRPr lang="en-GB" sz="139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69533">
                <a:tc>
                  <a:txBody>
                    <a:bodyPr/>
                    <a:lstStyle/>
                    <a:p>
                      <a:pPr marL="177800" indent="-177800" algn="l">
                        <a:spcAft>
                          <a:spcPts val="600"/>
                        </a:spcAft>
                        <a:buFontTx/>
                        <a:buBlip>
                          <a:blip r:embed="rId3"/>
                        </a:buBlip>
                      </a:pPr>
                      <a:r>
                        <a:rPr lang="en-GB" sz="1390" baseline="0" dirty="0" smtClean="0">
                          <a:solidFill>
                            <a:srgbClr val="FF0000"/>
                          </a:solidFill>
                          <a:effectLst/>
                          <a:latin typeface="Arial" pitchFamily="34" charset="0"/>
                          <a:ea typeface="Times New Roman"/>
                          <a:cs typeface="Arial" pitchFamily="34" charset="0"/>
                        </a:rPr>
                        <a:t>Has your teacher ever chosen to miss a lesson.</a:t>
                      </a:r>
                    </a:p>
                    <a:p>
                      <a:pPr marL="177800" indent="-177800" algn="l">
                        <a:spcAft>
                          <a:spcPts val="600"/>
                        </a:spcAft>
                        <a:buFontTx/>
                        <a:buBlip>
                          <a:blip r:embed="rId3"/>
                        </a:buBlip>
                      </a:pPr>
                      <a:r>
                        <a:rPr lang="en-GB" sz="1390" baseline="0" dirty="0" smtClean="0">
                          <a:solidFill>
                            <a:schemeClr val="tx1"/>
                          </a:solidFill>
                          <a:effectLst/>
                          <a:latin typeface="Arial" pitchFamily="34" charset="0"/>
                          <a:ea typeface="Times New Roman"/>
                          <a:cs typeface="Arial" pitchFamily="34" charset="0"/>
                        </a:rPr>
                        <a:t>Has your parents stayed on late at work in order to get a job done.</a:t>
                      </a:r>
                    </a:p>
                    <a:p>
                      <a:pPr marL="177800" indent="-177800" algn="l">
                        <a:spcAft>
                          <a:spcPts val="600"/>
                        </a:spcAft>
                        <a:buFontTx/>
                        <a:buBlip>
                          <a:blip r:embed="rId3"/>
                        </a:buBlip>
                      </a:pPr>
                      <a:r>
                        <a:rPr lang="en-GB" sz="1390" baseline="0" dirty="0" smtClean="0">
                          <a:solidFill>
                            <a:srgbClr val="FF0000"/>
                          </a:solidFill>
                          <a:effectLst/>
                          <a:latin typeface="Arial" pitchFamily="34" charset="0"/>
                          <a:ea typeface="Times New Roman"/>
                          <a:cs typeface="Arial" pitchFamily="34" charset="0"/>
                        </a:rPr>
                        <a:t>Research what a Baker Day is.</a:t>
                      </a:r>
                    </a:p>
                    <a:p>
                      <a:pPr marL="177800" indent="-177800" algn="l">
                        <a:spcAft>
                          <a:spcPts val="600"/>
                        </a:spcAft>
                        <a:buFontTx/>
                        <a:buBlip>
                          <a:blip r:embed="rId3"/>
                        </a:buBlip>
                      </a:pPr>
                      <a:r>
                        <a:rPr lang="en-GB" sz="1390" baseline="0" dirty="0" smtClean="0">
                          <a:solidFill>
                            <a:schemeClr val="tx1"/>
                          </a:solidFill>
                          <a:effectLst/>
                          <a:latin typeface="Arial" pitchFamily="34" charset="0"/>
                          <a:ea typeface="Times New Roman"/>
                          <a:cs typeface="Arial" pitchFamily="34" charset="0"/>
                        </a:rPr>
                        <a:t>What does a teacher in your school do above and beyond the school day in order to benefit the objectives of the school.</a:t>
                      </a:r>
                    </a:p>
                    <a:p>
                      <a:pPr marL="177800" indent="-177800" algn="l">
                        <a:spcAft>
                          <a:spcPts val="600"/>
                        </a:spcAft>
                        <a:buFontTx/>
                        <a:buBlip>
                          <a:blip r:embed="rId3"/>
                        </a:buBlip>
                      </a:pPr>
                      <a:r>
                        <a:rPr lang="en-GB" sz="1390" baseline="0" dirty="0" smtClean="0">
                          <a:solidFill>
                            <a:srgbClr val="FF0000"/>
                          </a:solidFill>
                          <a:effectLst/>
                          <a:latin typeface="Arial" pitchFamily="34" charset="0"/>
                          <a:ea typeface="Times New Roman"/>
                          <a:cs typeface="Arial" pitchFamily="34" charset="0"/>
                        </a:rPr>
                        <a:t>What do you consider the working hours of the school to be.</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7"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60019"/>
            <a:ext cx="1445623"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1041198"/>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6480721" cy="5663089"/>
          </a:xfrm>
          <a:prstGeom prst="rect">
            <a:avLst/>
          </a:prstGeom>
        </p:spPr>
        <p:txBody>
          <a:bodyPr wrap="square">
            <a:spAutoFit/>
          </a:bodyPr>
          <a:lstStyle/>
          <a:p>
            <a:pPr marL="342900" lvl="1" indent="-342900">
              <a:spcAft>
                <a:spcPts val="600"/>
              </a:spcAft>
              <a:buClr>
                <a:srgbClr val="00B050"/>
              </a:buClr>
              <a:buFont typeface="Wingdings 3" panose="05040102010807070707" pitchFamily="18" charset="2"/>
              <a:buChar char=""/>
            </a:pPr>
            <a:r>
              <a:rPr lang="pt-BR" dirty="0" smtClean="0"/>
              <a:t>Data comes in many differnet forms and can be gathered, interpreted and presented in different ways. Data sources include:</a:t>
            </a:r>
            <a:endParaRPr lang="pt-BR" dirty="0"/>
          </a:p>
          <a:p>
            <a:pPr marL="720725" lvl="2" indent="-342900">
              <a:spcAft>
                <a:spcPts val="600"/>
              </a:spcAft>
              <a:buClr>
                <a:srgbClr val="00B050"/>
              </a:buClr>
              <a:buFont typeface="Wingdings 3" panose="05040102010807070707" pitchFamily="18" charset="2"/>
              <a:buChar char=""/>
            </a:pPr>
            <a:r>
              <a:rPr lang="pt-BR" b="1" dirty="0" smtClean="0"/>
              <a:t>Numerical</a:t>
            </a:r>
            <a:r>
              <a:rPr lang="pt-BR" dirty="0" smtClean="0"/>
              <a:t> – These include Spreadsheets, Tables, Results from Customer Satisfaction surveys, Costings, Sales trands etc. And can be used to make decisions by analysing the figures or trends based on previous results.</a:t>
            </a:r>
            <a:endParaRPr lang="pt-BR" dirty="0"/>
          </a:p>
          <a:p>
            <a:pPr marL="720725" lvl="2" indent="-342900">
              <a:spcAft>
                <a:spcPts val="600"/>
              </a:spcAft>
              <a:buClr>
                <a:srgbClr val="00B050"/>
              </a:buClr>
              <a:buFont typeface="Wingdings 3" panose="05040102010807070707" pitchFamily="18" charset="2"/>
              <a:buChar char=""/>
            </a:pPr>
            <a:r>
              <a:rPr lang="pt-BR" b="1" dirty="0" smtClean="0"/>
              <a:t>Graphical</a:t>
            </a:r>
            <a:r>
              <a:rPr lang="pt-BR" dirty="0" smtClean="0"/>
              <a:t> – These come as Charts and graphs and are a more visual way of representing data in a form that can be presented to a less patient audience. These include Bar, Pie, Line and Scatter depending on the nature of the information.</a:t>
            </a:r>
            <a:endParaRPr lang="pt-BR" dirty="0"/>
          </a:p>
          <a:p>
            <a:pPr marL="720725" lvl="2" indent="-342900">
              <a:spcAft>
                <a:spcPts val="600"/>
              </a:spcAft>
              <a:buClr>
                <a:srgbClr val="00B050"/>
              </a:buClr>
              <a:buFont typeface="Wingdings 3" panose="05040102010807070707" pitchFamily="18" charset="2"/>
              <a:buChar char=""/>
            </a:pPr>
            <a:r>
              <a:rPr lang="pt-BR" b="1" dirty="0" smtClean="0"/>
              <a:t>Tabular</a:t>
            </a:r>
            <a:r>
              <a:rPr lang="pt-BR" dirty="0" smtClean="0"/>
              <a:t> – Data presented in table form such as Costings, Spreadsheets and Accounting sheets.</a:t>
            </a:r>
          </a:p>
          <a:p>
            <a:pPr marL="360363" lvl="2" indent="-342900">
              <a:spcAft>
                <a:spcPts val="600"/>
              </a:spcAft>
              <a:buClr>
                <a:srgbClr val="00B050"/>
              </a:buClr>
              <a:buFont typeface="Wingdings 3" panose="05040102010807070707" pitchFamily="18" charset="2"/>
              <a:buChar char=""/>
            </a:pPr>
            <a:r>
              <a:rPr lang="pt-BR" b="1" dirty="0" smtClean="0">
                <a:solidFill>
                  <a:srgbClr val="FF0000"/>
                </a:solidFill>
              </a:rPr>
              <a:t>Task 4.5 </a:t>
            </a:r>
            <a:r>
              <a:rPr lang="pt-BR" dirty="0" smtClean="0">
                <a:solidFill>
                  <a:srgbClr val="FF0000"/>
                </a:solidFill>
              </a:rPr>
              <a:t>– Using either </a:t>
            </a:r>
            <a:r>
              <a:rPr lang="pt-BR" dirty="0" smtClean="0">
                <a:solidFill>
                  <a:srgbClr val="FF0000"/>
                </a:solidFill>
                <a:hlinkClick r:id="rId3" action="ppaction://hlinkfile"/>
              </a:rPr>
              <a:t>Spreadsheet 1</a:t>
            </a:r>
            <a:r>
              <a:rPr lang="pt-BR" dirty="0" smtClean="0">
                <a:solidFill>
                  <a:srgbClr val="FF0000"/>
                </a:solidFill>
              </a:rPr>
              <a:t> or </a:t>
            </a:r>
            <a:r>
              <a:rPr lang="pt-BR" dirty="0" smtClean="0">
                <a:solidFill>
                  <a:srgbClr val="FF0000"/>
                </a:solidFill>
                <a:hlinkClick r:id="rId4" action="ppaction://hlinkfile"/>
              </a:rPr>
              <a:t>Spreadsheet 2</a:t>
            </a:r>
            <a:r>
              <a:rPr lang="pt-BR" dirty="0" smtClean="0">
                <a:solidFill>
                  <a:srgbClr val="FF0000"/>
                </a:solidFill>
              </a:rPr>
              <a:t>, create a Table, Bar Chart, Pie Chart and Tabular result of any set of related figures for the purpose of showing the current cash flow of the data.</a:t>
            </a:r>
            <a:endParaRPr lang="en-US" dirty="0" smtClean="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000" dirty="0"/>
              <a:t>4.3 - </a:t>
            </a:r>
            <a:r>
              <a:rPr lang="en-US" sz="3000" dirty="0" smtClean="0"/>
              <a:t>How </a:t>
            </a:r>
            <a:r>
              <a:rPr lang="en-US" sz="3000" dirty="0"/>
              <a:t>to use </a:t>
            </a:r>
            <a:r>
              <a:rPr lang="en-US" sz="3000" dirty="0" smtClean="0"/>
              <a:t>Information </a:t>
            </a:r>
            <a:r>
              <a:rPr lang="en-US" sz="3000" dirty="0"/>
              <a:t>to </a:t>
            </a:r>
            <a:r>
              <a:rPr lang="en-US" sz="3000" dirty="0" smtClean="0"/>
              <a:t>Inform </a:t>
            </a:r>
            <a:r>
              <a:rPr lang="en-US" sz="3000" dirty="0" err="1" smtClean="0"/>
              <a:t>Prioritisation</a:t>
            </a:r>
            <a:endParaRPr lang="en-US" sz="3000" dirty="0"/>
          </a:p>
        </p:txBody>
      </p:sp>
      <p:sp>
        <p:nvSpPr>
          <p:cNvPr id="2" name="AutoShape 2" descr="Image result for tabular dat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32240" y="2478398"/>
            <a:ext cx="2075212" cy="1386663"/>
          </a:xfrm>
          <a:prstGeom prst="rect">
            <a:avLst/>
          </a:prstGeom>
        </p:spPr>
      </p:pic>
      <p:pic>
        <p:nvPicPr>
          <p:cNvPr id="4" name="Picture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90459" y="1091255"/>
            <a:ext cx="2030013" cy="1269723"/>
          </a:xfrm>
          <a:prstGeom prst="rect">
            <a:avLst/>
          </a:prstGeom>
        </p:spPr>
      </p:pic>
      <p:pic>
        <p:nvPicPr>
          <p:cNvPr id="5" name="Picture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777437" y="5469207"/>
            <a:ext cx="2030015" cy="1081970"/>
          </a:xfrm>
          <a:prstGeom prst="rect">
            <a:avLst/>
          </a:prstGeom>
        </p:spPr>
      </p:pic>
      <p:pic>
        <p:nvPicPr>
          <p:cNvPr id="9" name="Picture 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732240" y="4006689"/>
            <a:ext cx="2075212" cy="1320890"/>
          </a:xfrm>
          <a:prstGeom prst="rect">
            <a:avLst/>
          </a:prstGeom>
        </p:spPr>
      </p:pic>
    </p:spTree>
    <p:extLst>
      <p:ext uri="{BB962C8B-B14F-4D97-AF65-F5344CB8AC3E}">
        <p14:creationId xmlns:p14="http://schemas.microsoft.com/office/powerpoint/2010/main" val="1335503694"/>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1788934964"/>
              </p:ext>
            </p:extLst>
          </p:nvPr>
        </p:nvGraphicFramePr>
        <p:xfrm>
          <a:off x="7164288" y="1052735"/>
          <a:ext cx="1656184" cy="5586145"/>
        </p:xfrm>
        <a:graphic>
          <a:graphicData uri="http://schemas.openxmlformats.org/drawingml/2006/table">
            <a:tbl>
              <a:tblPr firstRow="1" firstCol="1" lastRow="1" lastCol="1" bandRow="1" bandCol="1">
                <a:tableStyleId>{2D5ABB26-0587-4C30-8999-92F81FD0307C}</a:tableStyleId>
              </a:tblPr>
              <a:tblGrid>
                <a:gridCol w="1656184"/>
              </a:tblGrid>
              <a:tr h="371305">
                <a:tc>
                  <a:txBody>
                    <a:bodyPr/>
                    <a:lstStyle/>
                    <a:p>
                      <a:pPr>
                        <a:spcAft>
                          <a:spcPts val="0"/>
                        </a:spcAft>
                      </a:pPr>
                      <a:endParaRPr lang="en-GB" sz="14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14840">
                <a:tc>
                  <a:txBody>
                    <a:bodyPr/>
                    <a:lstStyle/>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You will be assigned mental priorities when it comes to revision.</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Look at the task SMT does around the school, What tasks take highest priority.</a:t>
                      </a:r>
                    </a:p>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Ask your parents what is the most important task they do at work and could they delegate.</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What tasks are you set at home and how do you categorise them</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586145"/>
          </a:xfrm>
          <a:prstGeom prst="rect">
            <a:avLst/>
          </a:prstGeom>
        </p:spPr>
        <p:txBody>
          <a:bodyPr wrap="square">
            <a:spAutoFit/>
          </a:bodyPr>
          <a:lstStyle/>
          <a:p>
            <a:pPr marL="342900" indent="-342900">
              <a:spcAft>
                <a:spcPts val="600"/>
              </a:spcAft>
              <a:buClr>
                <a:srgbClr val="00B050"/>
              </a:buClr>
              <a:buFont typeface="Wingdings 3" panose="05040102010807070707" pitchFamily="18" charset="2"/>
              <a:buChar char=""/>
            </a:pPr>
            <a:r>
              <a:rPr lang="en-US" dirty="0" smtClean="0"/>
              <a:t>Assigning </a:t>
            </a:r>
            <a:r>
              <a:rPr lang="en-US" dirty="0"/>
              <a:t>priorities and identify appropriate </a:t>
            </a:r>
            <a:r>
              <a:rPr lang="en-US" dirty="0" smtClean="0"/>
              <a:t>actions to </a:t>
            </a:r>
            <a:r>
              <a:rPr lang="en-US" dirty="0"/>
              <a:t>complete tasks in accordance with their priority, </a:t>
            </a:r>
            <a:r>
              <a:rPr lang="en-US" dirty="0" smtClean="0"/>
              <a:t>is a standard business practice that takes practice. Planning helps, setting priorities on a task on a Project Chart or Planning Document is one such process:</a:t>
            </a:r>
            <a:endParaRPr lang="en-US" dirty="0"/>
          </a:p>
          <a:p>
            <a:pPr marL="631825" lvl="1" indent="-254000">
              <a:spcAft>
                <a:spcPts val="600"/>
              </a:spcAft>
              <a:buClr>
                <a:srgbClr val="00B050"/>
              </a:buClr>
              <a:buFont typeface="Arial" panose="020B0604020202020204" pitchFamily="34" charset="0"/>
              <a:buChar char="•"/>
            </a:pPr>
            <a:r>
              <a:rPr lang="en-US" b="1" dirty="0" smtClean="0"/>
              <a:t>High priority </a:t>
            </a:r>
            <a:r>
              <a:rPr lang="en-US" dirty="0" smtClean="0"/>
              <a:t>– things that need to get done first or now, such as dealing with an incident to stop it escalating, stopping the flow of money that is being wasted before more gets wasted. Delegation rarely takes place.</a:t>
            </a:r>
            <a:endParaRPr lang="en-US" dirty="0"/>
          </a:p>
          <a:p>
            <a:pPr marL="631825" lvl="1" indent="-254000">
              <a:spcAft>
                <a:spcPts val="600"/>
              </a:spcAft>
              <a:buClr>
                <a:srgbClr val="00B050"/>
              </a:buClr>
              <a:buFont typeface="Arial" panose="020B0604020202020204" pitchFamily="34" charset="0"/>
              <a:buChar char="•"/>
            </a:pPr>
            <a:r>
              <a:rPr lang="en-US" b="1" dirty="0" smtClean="0"/>
              <a:t>Medium priority </a:t>
            </a:r>
            <a:r>
              <a:rPr lang="en-US" dirty="0" smtClean="0"/>
              <a:t>– tasks that can wait a short time, until the high priority ones are done, things that can be avoided to some degree such as a meeting when an email or phone call could suffice such as parent meetings. Delegation can take place.</a:t>
            </a:r>
            <a:endParaRPr lang="en-US" dirty="0"/>
          </a:p>
          <a:p>
            <a:pPr marL="631825" lvl="1" indent="-254000">
              <a:spcAft>
                <a:spcPts val="600"/>
              </a:spcAft>
              <a:buClr>
                <a:srgbClr val="00B050"/>
              </a:buClr>
              <a:buFont typeface="Arial" panose="020B0604020202020204" pitchFamily="34" charset="0"/>
              <a:buChar char="•"/>
            </a:pPr>
            <a:r>
              <a:rPr lang="en-US" b="1" dirty="0" smtClean="0"/>
              <a:t>Low priority </a:t>
            </a:r>
            <a:r>
              <a:rPr lang="en-US" dirty="0" smtClean="0"/>
              <a:t>– tasks that could be postponed or changed such as finding another way to achieve the same task. Choosing low priority means they take longer and often less resources to achieve their goal such as detention duties. Delegation often takes place for these tasks.</a:t>
            </a:r>
          </a:p>
        </p:txBody>
      </p:sp>
      <p:sp>
        <p:nvSpPr>
          <p:cNvPr id="14" name="Title 2"/>
          <p:cNvSpPr>
            <a:spLocks noGrp="1"/>
          </p:cNvSpPr>
          <p:nvPr>
            <p:ph type="title"/>
          </p:nvPr>
        </p:nvSpPr>
        <p:spPr>
          <a:xfrm>
            <a:off x="70266" y="72008"/>
            <a:ext cx="8859452" cy="548680"/>
          </a:xfrm>
        </p:spPr>
        <p:txBody>
          <a:bodyPr>
            <a:noAutofit/>
          </a:bodyPr>
          <a:lstStyle/>
          <a:p>
            <a:r>
              <a:rPr lang="en-US" sz="3200" dirty="0" smtClean="0"/>
              <a:t>4.4 – Assigning Priorities and Identifying Actions</a:t>
            </a:r>
            <a:endParaRPr lang="en-US" sz="3200" dirty="0"/>
          </a:p>
        </p:txBody>
      </p:sp>
    </p:spTree>
    <p:extLst>
      <p:ext uri="{BB962C8B-B14F-4D97-AF65-F5344CB8AC3E}">
        <p14:creationId xmlns:p14="http://schemas.microsoft.com/office/powerpoint/2010/main" val="3539188499"/>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a:t>
            </a:r>
            <a:r>
              <a:rPr lang="en-US" sz="2400" dirty="0" smtClean="0">
                <a:solidFill>
                  <a:srgbClr val="000000"/>
                </a:solidFill>
                <a:latin typeface="Arial" panose="020B0604020202020204" pitchFamily="34" charset="0"/>
              </a:rPr>
              <a:t>22 in </a:t>
            </a:r>
            <a:r>
              <a:rPr lang="en-US" sz="2400" dirty="0">
                <a:solidFill>
                  <a:srgbClr val="000000"/>
                </a:solidFill>
                <a:latin typeface="Arial" panose="020B0604020202020204" pitchFamily="34" charset="0"/>
              </a:rPr>
              <a:t>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a:t>
            </a:r>
            <a:r>
              <a:rPr lang="en-US" sz="2400" dirty="0" smtClean="0">
                <a:solidFill>
                  <a:srgbClr val="000000"/>
                </a:solidFill>
                <a:latin typeface="Arial" panose="020B0604020202020204" pitchFamily="34" charset="0"/>
              </a:rPr>
              <a:t>Business </a:t>
            </a:r>
            <a:r>
              <a:rPr lang="en-US" sz="2400" dirty="0">
                <a:solidFill>
                  <a:srgbClr val="000000"/>
                </a:solidFill>
                <a:latin typeface="Arial" panose="020B0604020202020204" pitchFamily="34" charset="0"/>
              </a:rPr>
              <a:t>are </a:t>
            </a:r>
            <a:r>
              <a:rPr lang="en-US" sz="2400" b="1" dirty="0" smtClean="0">
                <a:solidFill>
                  <a:srgbClr val="000000"/>
                </a:solidFill>
                <a:latin typeface="Arial" panose="020B0604020202020204" pitchFamily="34" charset="0"/>
              </a:rPr>
              <a:t>120 </a:t>
            </a:r>
            <a:r>
              <a:rPr lang="en-US" sz="2400" b="1" dirty="0">
                <a:solidFill>
                  <a:srgbClr val="000000"/>
                </a:solidFill>
                <a:latin typeface="Arial" panose="020B0604020202020204" pitchFamily="34" charset="0"/>
              </a:rPr>
              <a:t>GLH</a:t>
            </a:r>
            <a:r>
              <a:rPr lang="en-US" sz="2400" dirty="0">
                <a:solidFill>
                  <a:srgbClr val="000000"/>
                </a:solidFill>
                <a:latin typeface="Arial" panose="020B0604020202020204" pitchFamily="34" charset="0"/>
              </a:rPr>
              <a:t>;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GB" sz="2400" dirty="0" smtClean="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365125" indent="-365125">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05610440"/>
              </p:ext>
            </p:extLst>
          </p:nvPr>
        </p:nvGraphicFramePr>
        <p:xfrm>
          <a:off x="395536" y="3046080"/>
          <a:ext cx="8424935" cy="1584960"/>
        </p:xfrm>
        <a:graphic>
          <a:graphicData uri="http://schemas.openxmlformats.org/drawingml/2006/table">
            <a:tbl>
              <a:tblPr firstRow="1" bandRow="1">
                <a:tableStyleId>{5C22544A-7EE6-4342-B048-85BDC9FD1C3A}</a:tableStyleId>
              </a:tblPr>
              <a:tblGrid>
                <a:gridCol w="1684987"/>
                <a:gridCol w="1684987"/>
                <a:gridCol w="1684987"/>
                <a:gridCol w="1684987"/>
                <a:gridCol w="1684987"/>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120</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32</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124744"/>
            <a:ext cx="3456385" cy="5339923"/>
          </a:xfrm>
          <a:prstGeom prst="rect">
            <a:avLst/>
          </a:prstGeom>
        </p:spPr>
        <p:txBody>
          <a:bodyPr wrap="square">
            <a:spAutoFit/>
          </a:bodyPr>
          <a:lstStyle/>
          <a:p>
            <a:pPr marL="360363" indent="-360363">
              <a:spcAft>
                <a:spcPts val="600"/>
              </a:spcAft>
              <a:buClr>
                <a:srgbClr val="00B050"/>
              </a:buClr>
              <a:buFont typeface="Wingdings 3" panose="05040102010807070707" pitchFamily="18" charset="2"/>
              <a:buChar char=""/>
            </a:pPr>
            <a:r>
              <a:rPr lang="en-US" sz="2400" b="1" dirty="0" smtClean="0">
                <a:solidFill>
                  <a:srgbClr val="FF0000"/>
                </a:solidFill>
              </a:rPr>
              <a:t>Task 4.6 </a:t>
            </a:r>
            <a:r>
              <a:rPr lang="en-US" sz="2400" dirty="0" smtClean="0">
                <a:solidFill>
                  <a:srgbClr val="FF0000"/>
                </a:solidFill>
              </a:rPr>
              <a:t>– Using the scenario below, and the matrix on the left, assign priorities to situation. </a:t>
            </a:r>
          </a:p>
          <a:p>
            <a:pPr marL="360363" indent="-360363">
              <a:spcAft>
                <a:spcPts val="600"/>
              </a:spcAft>
              <a:buClr>
                <a:srgbClr val="00B050"/>
              </a:buClr>
              <a:buFont typeface="Wingdings 3" panose="05040102010807070707" pitchFamily="18" charset="2"/>
              <a:buChar char=""/>
            </a:pPr>
            <a:r>
              <a:rPr lang="en-US" sz="2400" dirty="0" smtClean="0">
                <a:solidFill>
                  <a:srgbClr val="FF0000"/>
                </a:solidFill>
              </a:rPr>
              <a:t>Express </a:t>
            </a:r>
            <a:r>
              <a:rPr lang="en-US" sz="2400" dirty="0">
                <a:solidFill>
                  <a:srgbClr val="FF0000"/>
                </a:solidFill>
              </a:rPr>
              <a:t>reasons for </a:t>
            </a:r>
            <a:r>
              <a:rPr lang="en-US" sz="2400" dirty="0" smtClean="0">
                <a:solidFill>
                  <a:srgbClr val="FF0000"/>
                </a:solidFill>
              </a:rPr>
              <a:t>the </a:t>
            </a:r>
            <a:r>
              <a:rPr lang="en-US" sz="2400" dirty="0" err="1" smtClean="0">
                <a:solidFill>
                  <a:srgbClr val="FF0000"/>
                </a:solidFill>
              </a:rPr>
              <a:t>prioritisation</a:t>
            </a:r>
            <a:r>
              <a:rPr lang="en-US" sz="2400" dirty="0" smtClean="0">
                <a:solidFill>
                  <a:srgbClr val="FF0000"/>
                </a:solidFill>
              </a:rPr>
              <a:t> and persuade </a:t>
            </a:r>
            <a:r>
              <a:rPr lang="en-US" sz="2400" dirty="0">
                <a:solidFill>
                  <a:srgbClr val="FF0000"/>
                </a:solidFill>
              </a:rPr>
              <a:t>others </a:t>
            </a:r>
            <a:r>
              <a:rPr lang="en-US" sz="2400" dirty="0" smtClean="0">
                <a:solidFill>
                  <a:srgbClr val="FF0000"/>
                </a:solidFill>
              </a:rPr>
              <a:t>to accept </a:t>
            </a:r>
            <a:r>
              <a:rPr lang="en-US" sz="2400" dirty="0">
                <a:solidFill>
                  <a:srgbClr val="FF0000"/>
                </a:solidFill>
              </a:rPr>
              <a:t>the assigned priority and agree to the </a:t>
            </a:r>
            <a:r>
              <a:rPr lang="en-US" sz="2400" dirty="0" smtClean="0">
                <a:solidFill>
                  <a:srgbClr val="FF0000"/>
                </a:solidFill>
              </a:rPr>
              <a:t>actions to </a:t>
            </a:r>
            <a:r>
              <a:rPr lang="en-US" sz="2400" dirty="0">
                <a:solidFill>
                  <a:srgbClr val="FF0000"/>
                </a:solidFill>
              </a:rPr>
              <a:t>be taken. comment on a priority that has been </a:t>
            </a:r>
            <a:r>
              <a:rPr lang="en-US" sz="2400" dirty="0" smtClean="0">
                <a:solidFill>
                  <a:srgbClr val="FF0000"/>
                </a:solidFill>
              </a:rPr>
              <a:t>assigned.</a:t>
            </a:r>
          </a:p>
        </p:txBody>
      </p:sp>
      <p:sp>
        <p:nvSpPr>
          <p:cNvPr id="14" name="Title 2"/>
          <p:cNvSpPr>
            <a:spLocks noGrp="1"/>
          </p:cNvSpPr>
          <p:nvPr>
            <p:ph type="title"/>
          </p:nvPr>
        </p:nvSpPr>
        <p:spPr>
          <a:xfrm>
            <a:off x="70266" y="72008"/>
            <a:ext cx="8859452" cy="548680"/>
          </a:xfrm>
        </p:spPr>
        <p:txBody>
          <a:bodyPr>
            <a:noAutofit/>
          </a:bodyPr>
          <a:lstStyle/>
          <a:p>
            <a:r>
              <a:rPr lang="en-US" sz="3200" dirty="0" smtClean="0"/>
              <a:t>4.4 – Assigning Priorities and Identifying Actions</a:t>
            </a:r>
            <a:endParaRPr lang="en-US" sz="3200" dirty="0"/>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r="3255" b="2624"/>
          <a:stretch/>
        </p:blipFill>
        <p:spPr>
          <a:xfrm>
            <a:off x="3736728" y="1128532"/>
            <a:ext cx="4975423" cy="3960440"/>
          </a:xfrm>
          <a:prstGeom prst="rect">
            <a:avLst/>
          </a:prstGeom>
        </p:spPr>
      </p:pic>
      <p:sp>
        <p:nvSpPr>
          <p:cNvPr id="5" name="Rectangle 4"/>
          <p:cNvSpPr/>
          <p:nvPr/>
        </p:nvSpPr>
        <p:spPr>
          <a:xfrm>
            <a:off x="6444208" y="1484784"/>
            <a:ext cx="2160240" cy="165618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4067944" y="1484444"/>
            <a:ext cx="2160240" cy="165618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4067944" y="3284984"/>
            <a:ext cx="2160240" cy="165618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p:cNvSpPr/>
          <p:nvPr/>
        </p:nvSpPr>
        <p:spPr>
          <a:xfrm>
            <a:off x="6390047" y="3284984"/>
            <a:ext cx="2160240" cy="165618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hlinkClick r:id="rId4" action="ppaction://hlinkfile"/>
          </p:cNvPr>
          <p:cNvSpPr txBox="1"/>
          <p:nvPr/>
        </p:nvSpPr>
        <p:spPr>
          <a:xfrm>
            <a:off x="8056104" y="5672473"/>
            <a:ext cx="561372" cy="830997"/>
          </a:xfrm>
          <a:prstGeom prst="rect">
            <a:avLst/>
          </a:prstGeom>
          <a:noFill/>
        </p:spPr>
        <p:txBody>
          <a:bodyPr wrap="none" rtlCol="0">
            <a:spAutoFit/>
          </a:bodyPr>
          <a:lstStyle/>
          <a:p>
            <a:r>
              <a:rPr lang="en-GB"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577915771"/>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419945"/>
          </a:xfrm>
          <a:prstGeom prst="rect">
            <a:avLst/>
          </a:prstGeom>
        </p:spPr>
        <p:txBody>
          <a:bodyPr wrap="square">
            <a:spAutoFit/>
          </a:bodyPr>
          <a:lstStyle/>
          <a:p>
            <a:pPr marL="342900" indent="-342900">
              <a:spcAft>
                <a:spcPts val="600"/>
              </a:spcAft>
              <a:buClr>
                <a:srgbClr val="00B050"/>
              </a:buClr>
              <a:buFont typeface="Wingdings 3" panose="05040102010807070707" pitchFamily="18" charset="2"/>
              <a:buChar char=""/>
            </a:pPr>
            <a:r>
              <a:rPr lang="en-US" sz="1850" b="1" dirty="0">
                <a:solidFill>
                  <a:srgbClr val="FF0000"/>
                </a:solidFill>
              </a:rPr>
              <a:t>Scenario</a:t>
            </a:r>
            <a:r>
              <a:rPr lang="en-US" sz="1850" dirty="0">
                <a:solidFill>
                  <a:srgbClr val="FF0000"/>
                </a:solidFill>
              </a:rPr>
              <a:t>: Michael is a website designer in the marketing department of a local sporting </a:t>
            </a:r>
            <a:r>
              <a:rPr lang="en-US" sz="1850" dirty="0" smtClean="0">
                <a:solidFill>
                  <a:srgbClr val="FF0000"/>
                </a:solidFill>
              </a:rPr>
              <a:t>goods manufacturer</a:t>
            </a:r>
            <a:r>
              <a:rPr lang="en-US" sz="1850" dirty="0">
                <a:solidFill>
                  <a:srgbClr val="FF0000"/>
                </a:solidFill>
              </a:rPr>
              <a:t>. He has been given the task to design the annual product catalog that will be sent </a:t>
            </a:r>
            <a:r>
              <a:rPr lang="en-US" sz="1850" dirty="0" smtClean="0">
                <a:solidFill>
                  <a:srgbClr val="FF0000"/>
                </a:solidFill>
              </a:rPr>
              <a:t>to 10,000 </a:t>
            </a:r>
            <a:r>
              <a:rPr lang="en-US" sz="1850" dirty="0">
                <a:solidFill>
                  <a:srgbClr val="FF0000"/>
                </a:solidFill>
              </a:rPr>
              <a:t>customers. His deadline to go to print is one week from today. He started this project </a:t>
            </a:r>
            <a:r>
              <a:rPr lang="en-US" sz="1850" dirty="0" smtClean="0">
                <a:solidFill>
                  <a:srgbClr val="FF0000"/>
                </a:solidFill>
              </a:rPr>
              <a:t>2 months </a:t>
            </a:r>
            <a:r>
              <a:rPr lang="en-US" sz="1850" dirty="0">
                <a:solidFill>
                  <a:srgbClr val="FF0000"/>
                </a:solidFill>
              </a:rPr>
              <a:t>ago but isn’t as far along as he should </a:t>
            </a:r>
            <a:r>
              <a:rPr lang="en-US" sz="1850" dirty="0" smtClean="0">
                <a:solidFill>
                  <a:srgbClr val="FF0000"/>
                </a:solidFill>
              </a:rPr>
              <a:t>be.</a:t>
            </a:r>
          </a:p>
          <a:p>
            <a:pPr marL="342900" indent="-342900">
              <a:spcAft>
                <a:spcPts val="600"/>
              </a:spcAft>
              <a:buClr>
                <a:srgbClr val="00B050"/>
              </a:buClr>
              <a:buFont typeface="Wingdings 3" panose="05040102010807070707" pitchFamily="18" charset="2"/>
              <a:buChar char=""/>
            </a:pPr>
            <a:r>
              <a:rPr lang="en-US" sz="1850" dirty="0" smtClean="0">
                <a:solidFill>
                  <a:srgbClr val="FF0000"/>
                </a:solidFill>
              </a:rPr>
              <a:t>He </a:t>
            </a:r>
            <a:r>
              <a:rPr lang="en-US" sz="1850" dirty="0">
                <a:solidFill>
                  <a:srgbClr val="FF0000"/>
                </a:solidFill>
              </a:rPr>
              <a:t>needs to work with the product manager to </a:t>
            </a:r>
            <a:r>
              <a:rPr lang="en-US" sz="1850" dirty="0" smtClean="0">
                <a:solidFill>
                  <a:srgbClr val="FF0000"/>
                </a:solidFill>
              </a:rPr>
              <a:t>get final </a:t>
            </a:r>
            <a:r>
              <a:rPr lang="en-US" sz="1850" dirty="0">
                <a:solidFill>
                  <a:srgbClr val="FF0000"/>
                </a:solidFill>
              </a:rPr>
              <a:t>pricing but the product manager hasn’t provided it him yet. Michael recently purchased a </a:t>
            </a:r>
            <a:r>
              <a:rPr lang="en-US" sz="1850" dirty="0" smtClean="0">
                <a:solidFill>
                  <a:srgbClr val="FF0000"/>
                </a:solidFill>
              </a:rPr>
              <a:t>new iPhone </a:t>
            </a:r>
            <a:r>
              <a:rPr lang="en-US" sz="1850" dirty="0">
                <a:solidFill>
                  <a:srgbClr val="FF0000"/>
                </a:solidFill>
              </a:rPr>
              <a:t>and enjoys trying new apps on it at work. Michael also has a new girlfriend and they </a:t>
            </a:r>
            <a:r>
              <a:rPr lang="en-US" sz="1850" dirty="0" smtClean="0">
                <a:solidFill>
                  <a:srgbClr val="FF0000"/>
                </a:solidFill>
              </a:rPr>
              <a:t>enjoy meeting </a:t>
            </a:r>
            <a:r>
              <a:rPr lang="en-US" sz="1850" dirty="0">
                <a:solidFill>
                  <a:srgbClr val="FF0000"/>
                </a:solidFill>
              </a:rPr>
              <a:t>for lunch at least twice a week</a:t>
            </a:r>
            <a:r>
              <a:rPr lang="en-US" sz="1850" dirty="0" smtClean="0">
                <a:solidFill>
                  <a:srgbClr val="FF0000"/>
                </a:solidFill>
              </a:rPr>
              <a:t>.</a:t>
            </a:r>
          </a:p>
          <a:p>
            <a:pPr marL="342900" indent="-342900">
              <a:spcAft>
                <a:spcPts val="600"/>
              </a:spcAft>
              <a:buClr>
                <a:srgbClr val="00B050"/>
              </a:buClr>
              <a:buFont typeface="Wingdings 3" panose="05040102010807070707" pitchFamily="18" charset="2"/>
              <a:buChar char=""/>
            </a:pPr>
            <a:r>
              <a:rPr lang="en-US" sz="1850" dirty="0" smtClean="0">
                <a:solidFill>
                  <a:srgbClr val="FF0000"/>
                </a:solidFill>
              </a:rPr>
              <a:t>Sometimes </a:t>
            </a:r>
            <a:r>
              <a:rPr lang="en-US" sz="1850" dirty="0">
                <a:solidFill>
                  <a:srgbClr val="FF0000"/>
                </a:solidFill>
              </a:rPr>
              <a:t>lunch hours get extended because they </a:t>
            </a:r>
            <a:r>
              <a:rPr lang="en-US" sz="1850" dirty="0" smtClean="0">
                <a:solidFill>
                  <a:srgbClr val="FF0000"/>
                </a:solidFill>
              </a:rPr>
              <a:t>are having </a:t>
            </a:r>
            <a:r>
              <a:rPr lang="en-US" sz="1850" dirty="0">
                <a:solidFill>
                  <a:srgbClr val="FF0000"/>
                </a:solidFill>
              </a:rPr>
              <a:t>so much fun. Michael’s sales manager needs to review the catalog at least twice before it </a:t>
            </a:r>
            <a:r>
              <a:rPr lang="en-US" sz="1850" dirty="0" smtClean="0">
                <a:solidFill>
                  <a:srgbClr val="FF0000"/>
                </a:solidFill>
              </a:rPr>
              <a:t>can go </a:t>
            </a:r>
            <a:r>
              <a:rPr lang="en-US" sz="1850" dirty="0">
                <a:solidFill>
                  <a:srgbClr val="FF0000"/>
                </a:solidFill>
              </a:rPr>
              <a:t>to print. Michael has still not given him the first draft so he can edit and identify any </a:t>
            </a:r>
            <a:r>
              <a:rPr lang="en-US" sz="1850" dirty="0" smtClean="0">
                <a:solidFill>
                  <a:srgbClr val="FF0000"/>
                </a:solidFill>
              </a:rPr>
              <a:t>needed changes. Michael </a:t>
            </a:r>
            <a:r>
              <a:rPr lang="en-US" sz="1850" dirty="0">
                <a:solidFill>
                  <a:srgbClr val="FF0000"/>
                </a:solidFill>
              </a:rPr>
              <a:t>really enjoys taking the product photos and working with his photo </a:t>
            </a:r>
            <a:r>
              <a:rPr lang="en-US" sz="1850" dirty="0" smtClean="0">
                <a:solidFill>
                  <a:srgbClr val="FF0000"/>
                </a:solidFill>
              </a:rPr>
              <a:t>editing software</a:t>
            </a:r>
            <a:r>
              <a:rPr lang="en-US" sz="1850" dirty="0">
                <a:solidFill>
                  <a:srgbClr val="FF0000"/>
                </a:solidFill>
              </a:rPr>
              <a:t>. In fact he enjoys that task so much that he spends far more time than he should getting </a:t>
            </a:r>
            <a:r>
              <a:rPr lang="en-US" sz="1850" dirty="0" smtClean="0">
                <a:solidFill>
                  <a:srgbClr val="FF0000"/>
                </a:solidFill>
              </a:rPr>
              <a:t>the photos </a:t>
            </a:r>
            <a:r>
              <a:rPr lang="en-US" sz="1850" dirty="0">
                <a:solidFill>
                  <a:srgbClr val="FF0000"/>
                </a:solidFill>
              </a:rPr>
              <a:t>for the catalog to look ‘just right</a:t>
            </a:r>
            <a:r>
              <a:rPr lang="en-US" sz="1850" dirty="0" smtClean="0">
                <a:solidFill>
                  <a:srgbClr val="FF0000"/>
                </a:solidFill>
              </a:rPr>
              <a:t>.’</a:t>
            </a:r>
          </a:p>
          <a:p>
            <a:pPr marL="342900" indent="-342900">
              <a:spcAft>
                <a:spcPts val="600"/>
              </a:spcAft>
              <a:buClr>
                <a:srgbClr val="00B050"/>
              </a:buClr>
              <a:buFont typeface="Wingdings 3" panose="05040102010807070707" pitchFamily="18" charset="2"/>
              <a:buChar char=""/>
            </a:pPr>
            <a:r>
              <a:rPr lang="en-US" sz="1850" dirty="0" smtClean="0">
                <a:solidFill>
                  <a:srgbClr val="FF0000"/>
                </a:solidFill>
              </a:rPr>
              <a:t>What </a:t>
            </a:r>
            <a:r>
              <a:rPr lang="en-US" sz="1850" dirty="0">
                <a:solidFill>
                  <a:srgbClr val="FF0000"/>
                </a:solidFill>
              </a:rPr>
              <a:t>advice do you have for Michael to help him get </a:t>
            </a:r>
            <a:r>
              <a:rPr lang="en-US" sz="1850" dirty="0" smtClean="0">
                <a:solidFill>
                  <a:srgbClr val="FF0000"/>
                </a:solidFill>
              </a:rPr>
              <a:t>this catalog </a:t>
            </a:r>
            <a:r>
              <a:rPr lang="en-US" sz="1850" dirty="0">
                <a:solidFill>
                  <a:srgbClr val="FF0000"/>
                </a:solidFill>
              </a:rPr>
              <a:t>project completely done and to his manager for review and to the printer in time?</a:t>
            </a:r>
            <a:endParaRPr lang="en-US" sz="1850" dirty="0" smtClean="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smtClean="0"/>
              <a:t>4.4 – Assigning Priorities and Identifying Actions</a:t>
            </a:r>
            <a:endParaRPr lang="en-US" sz="3200" dirty="0"/>
          </a:p>
        </p:txBody>
      </p:sp>
    </p:spTree>
    <p:extLst>
      <p:ext uri="{BB962C8B-B14F-4D97-AF65-F5344CB8AC3E}">
        <p14:creationId xmlns:p14="http://schemas.microsoft.com/office/powerpoint/2010/main" val="3386881559"/>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457194992"/>
              </p:ext>
            </p:extLst>
          </p:nvPr>
        </p:nvGraphicFramePr>
        <p:xfrm>
          <a:off x="7164288" y="1052736"/>
          <a:ext cx="1656184" cy="5607172"/>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41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87934">
                <a:tc>
                  <a:txBody>
                    <a:bodyPr/>
                    <a:lstStyle/>
                    <a:p>
                      <a:pPr marL="177800" indent="-177800" algn="l">
                        <a:spcAft>
                          <a:spcPts val="600"/>
                        </a:spcAft>
                        <a:buFontTx/>
                        <a:buBlip>
                          <a:blip r:embed="rId3"/>
                        </a:buBlip>
                      </a:pPr>
                      <a:r>
                        <a:rPr lang="en-GB" sz="1410" baseline="0" dirty="0" smtClean="0">
                          <a:solidFill>
                            <a:srgbClr val="FF0000"/>
                          </a:solidFill>
                          <a:effectLst/>
                          <a:latin typeface="Arial" pitchFamily="34" charset="0"/>
                          <a:ea typeface="Times New Roman"/>
                          <a:cs typeface="Arial" pitchFamily="34" charset="0"/>
                        </a:rPr>
                        <a:t>Have you ever missed a deadline that was a real deadline.</a:t>
                      </a:r>
                    </a:p>
                    <a:p>
                      <a:pPr marL="177800" indent="-177800" algn="l">
                        <a:spcAft>
                          <a:spcPts val="600"/>
                        </a:spcAft>
                        <a:buFontTx/>
                        <a:buBlip>
                          <a:blip r:embed="rId3"/>
                        </a:buBlip>
                      </a:pPr>
                      <a:r>
                        <a:rPr lang="en-GB" sz="1410" baseline="0" dirty="0" smtClean="0">
                          <a:solidFill>
                            <a:schemeClr val="tx1"/>
                          </a:solidFill>
                          <a:effectLst/>
                          <a:latin typeface="Arial" pitchFamily="34" charset="0"/>
                          <a:ea typeface="Times New Roman"/>
                          <a:cs typeface="Arial" pitchFamily="34" charset="0"/>
                        </a:rPr>
                        <a:t>Do you think that teachers delegate too little or too much.</a:t>
                      </a:r>
                    </a:p>
                    <a:p>
                      <a:pPr marL="177800" indent="-177800" algn="l">
                        <a:spcAft>
                          <a:spcPts val="600"/>
                        </a:spcAft>
                        <a:buFontTx/>
                        <a:buBlip>
                          <a:blip r:embed="rId3"/>
                        </a:buBlip>
                      </a:pPr>
                      <a:r>
                        <a:rPr lang="en-GB" sz="1410" baseline="0" dirty="0" smtClean="0">
                          <a:solidFill>
                            <a:srgbClr val="FF0000"/>
                          </a:solidFill>
                          <a:effectLst/>
                          <a:latin typeface="Arial" pitchFamily="34" charset="0"/>
                          <a:ea typeface="Times New Roman"/>
                          <a:cs typeface="Arial" pitchFamily="34" charset="0"/>
                        </a:rPr>
                        <a:t>Has a teacher ever been outranked in your school.</a:t>
                      </a:r>
                    </a:p>
                    <a:p>
                      <a:pPr marL="177800" indent="-177800" algn="l">
                        <a:spcAft>
                          <a:spcPts val="600"/>
                        </a:spcAft>
                        <a:buFontTx/>
                        <a:buBlip>
                          <a:blip r:embed="rId3"/>
                        </a:buBlip>
                      </a:pPr>
                      <a:r>
                        <a:rPr lang="en-GB" sz="1410" baseline="0" dirty="0" smtClean="0">
                          <a:solidFill>
                            <a:schemeClr val="tx1"/>
                          </a:solidFill>
                          <a:effectLst/>
                          <a:latin typeface="Arial" pitchFamily="34" charset="0"/>
                          <a:ea typeface="Times New Roman"/>
                          <a:cs typeface="Arial" pitchFamily="34" charset="0"/>
                        </a:rPr>
                        <a:t>Do you feel that the deadlines set on your coursework are unrealistic.</a:t>
                      </a:r>
                    </a:p>
                    <a:p>
                      <a:pPr marL="177800" indent="-177800" algn="l">
                        <a:spcAft>
                          <a:spcPts val="600"/>
                        </a:spcAft>
                        <a:buFontTx/>
                        <a:buBlip>
                          <a:blip r:embed="rId3"/>
                        </a:buBlip>
                      </a:pPr>
                      <a:r>
                        <a:rPr lang="en-GB" sz="1410" baseline="0" dirty="0" smtClean="0">
                          <a:solidFill>
                            <a:srgbClr val="FF0000"/>
                          </a:solidFill>
                          <a:effectLst/>
                          <a:latin typeface="Arial" pitchFamily="34" charset="0"/>
                          <a:ea typeface="Times New Roman"/>
                          <a:cs typeface="Arial" pitchFamily="34" charset="0"/>
                        </a:rPr>
                        <a:t>Are you a Theory X student or a Theory Y?</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703100"/>
          </a:xfrm>
          <a:prstGeom prst="rect">
            <a:avLst/>
          </a:prstGeom>
        </p:spPr>
        <p:txBody>
          <a:bodyPr wrap="square">
            <a:spAutoFit/>
          </a:bodyPr>
          <a:lstStyle/>
          <a:p>
            <a:pPr marL="342900" indent="-342900">
              <a:spcAft>
                <a:spcPts val="600"/>
              </a:spcAft>
              <a:buClr>
                <a:srgbClr val="00B050"/>
              </a:buClr>
              <a:buFont typeface="Wingdings 3" panose="05040102010807070707" pitchFamily="18" charset="2"/>
              <a:buChar char=""/>
            </a:pPr>
            <a:r>
              <a:rPr lang="en-US" sz="1840" dirty="0" smtClean="0"/>
              <a:t>Priorities change, there are many reasons why but adapting to the change and setting precedent on the high priorities still remains the same. Adapting to these changes can happen most commonly ion the following ways:</a:t>
            </a:r>
          </a:p>
          <a:p>
            <a:pPr marL="342900" indent="-342900">
              <a:spcAft>
                <a:spcPts val="600"/>
              </a:spcAft>
              <a:buClr>
                <a:srgbClr val="00B050"/>
              </a:buClr>
              <a:buFont typeface="Wingdings 3" panose="05040102010807070707" pitchFamily="18" charset="2"/>
              <a:buChar char=""/>
            </a:pPr>
            <a:r>
              <a:rPr lang="en-US" sz="1840" b="1" dirty="0" smtClean="0"/>
              <a:t>Change deadlines </a:t>
            </a:r>
            <a:r>
              <a:rPr lang="en-US" sz="1840" dirty="0" smtClean="0"/>
              <a:t>– Alter the timescale r more the deadline. There may have been times when coursework was due and the deadline moved, upscale this to a business level. It is not goo practice but is often necessary. Not all deadlines can be changed however, examination dates, end of school year, international business meetings, the more variables involved in organising a task, the harder it is to move the deadline.</a:t>
            </a:r>
          </a:p>
          <a:p>
            <a:pPr marL="342900" indent="-342900">
              <a:spcAft>
                <a:spcPts val="600"/>
              </a:spcAft>
              <a:buClr>
                <a:srgbClr val="00B050"/>
              </a:buClr>
              <a:buFont typeface="Wingdings 3" panose="05040102010807070707" pitchFamily="18" charset="2"/>
              <a:buChar char=""/>
            </a:pPr>
            <a:r>
              <a:rPr lang="en-US" sz="1840" b="1" dirty="0" smtClean="0"/>
              <a:t>Delegate tasks </a:t>
            </a:r>
            <a:r>
              <a:rPr lang="en-US" sz="1840" dirty="0" smtClean="0"/>
              <a:t>– this is the solution to the above, delegation is all about trust and ability, if it can be delegated without fallout and is mutually beneficial to the business then companies will do this. Some delegated tasks are more permanent than others, but the benefits are great, and the downsides are few.</a:t>
            </a:r>
          </a:p>
          <a:p>
            <a:pPr marL="342900" lvl="1" indent="-342900">
              <a:spcAft>
                <a:spcPts val="600"/>
              </a:spcAft>
              <a:buClr>
                <a:srgbClr val="00B050"/>
              </a:buClr>
              <a:buFont typeface="Wingdings 3" panose="05040102010807070707" pitchFamily="18" charset="2"/>
              <a:buChar char=""/>
            </a:pPr>
            <a:r>
              <a:rPr lang="en-US" sz="1840" dirty="0" smtClean="0"/>
              <a:t>For the exam you will </a:t>
            </a:r>
            <a:r>
              <a:rPr lang="en-US" sz="1840" dirty="0"/>
              <a:t>need to understand that </a:t>
            </a:r>
            <a:r>
              <a:rPr lang="en-US" sz="1840" dirty="0" smtClean="0"/>
              <a:t>sometimes priorities </a:t>
            </a:r>
            <a:r>
              <a:rPr lang="en-US" sz="1840" dirty="0"/>
              <a:t>must be changed.</a:t>
            </a:r>
          </a:p>
        </p:txBody>
      </p:sp>
      <p:sp>
        <p:nvSpPr>
          <p:cNvPr id="14" name="Title 2"/>
          <p:cNvSpPr>
            <a:spLocks noGrp="1"/>
          </p:cNvSpPr>
          <p:nvPr>
            <p:ph type="title"/>
          </p:nvPr>
        </p:nvSpPr>
        <p:spPr>
          <a:xfrm>
            <a:off x="70266" y="72008"/>
            <a:ext cx="8859452" cy="548680"/>
          </a:xfrm>
        </p:spPr>
        <p:txBody>
          <a:bodyPr>
            <a:noAutofit/>
          </a:bodyPr>
          <a:lstStyle/>
          <a:p>
            <a:r>
              <a:rPr lang="en-US" sz="3200" dirty="0"/>
              <a:t>4.5 </a:t>
            </a:r>
            <a:r>
              <a:rPr lang="en-US" sz="3200" dirty="0" smtClean="0"/>
              <a:t>- The </a:t>
            </a:r>
            <a:r>
              <a:rPr lang="en-US" sz="3200" dirty="0"/>
              <a:t>need to </a:t>
            </a:r>
            <a:r>
              <a:rPr lang="en-US" sz="3200" dirty="0" smtClean="0"/>
              <a:t>Change Priorities </a:t>
            </a:r>
            <a:r>
              <a:rPr lang="en-US" sz="3200" dirty="0"/>
              <a:t>when necessary</a:t>
            </a:r>
          </a:p>
        </p:txBody>
      </p:sp>
    </p:spTree>
    <p:extLst>
      <p:ext uri="{BB962C8B-B14F-4D97-AF65-F5344CB8AC3E}">
        <p14:creationId xmlns:p14="http://schemas.microsoft.com/office/powerpoint/2010/main" val="236646577"/>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984776" cy="5632311"/>
          </a:xfrm>
          <a:prstGeom prst="rect">
            <a:avLst/>
          </a:prstGeom>
        </p:spPr>
        <p:txBody>
          <a:bodyPr wrap="square">
            <a:spAutoFit/>
          </a:bodyPr>
          <a:lstStyle/>
          <a:p>
            <a:pPr>
              <a:buClr>
                <a:schemeClr val="accent6">
                  <a:lumMod val="50000"/>
                </a:schemeClr>
              </a:buClr>
            </a:pPr>
            <a:r>
              <a:rPr lang="en-US" sz="2000" b="1" dirty="0">
                <a:solidFill>
                  <a:srgbClr val="002060"/>
                </a:solidFill>
              </a:rPr>
              <a:t>Why not delegate?</a:t>
            </a:r>
          </a:p>
          <a:p>
            <a:pPr marL="360363" indent="-360363">
              <a:buClr>
                <a:schemeClr val="accent6">
                  <a:lumMod val="50000"/>
                </a:schemeClr>
              </a:buClr>
              <a:buFont typeface="Wingdings 3" panose="05040102010807070707" pitchFamily="18" charset="2"/>
              <a:buChar char=""/>
            </a:pPr>
            <a:r>
              <a:rPr lang="en-US" sz="2000" dirty="0">
                <a:solidFill>
                  <a:srgbClr val="002060"/>
                </a:solidFill>
              </a:rPr>
              <a:t>We are sorry if you ore inconvenienced but we will be closed for the next fortnight as we are on holiday/our daughter is getting married/there has been a bereavement in the family</a:t>
            </a:r>
          </a:p>
          <a:p>
            <a:pPr marL="360363" indent="-360363">
              <a:buClr>
                <a:schemeClr val="accent6">
                  <a:lumMod val="50000"/>
                </a:schemeClr>
              </a:buClr>
              <a:buFont typeface="Wingdings 3" panose="05040102010807070707" pitchFamily="18" charset="2"/>
              <a:buChar char=""/>
            </a:pPr>
            <a:r>
              <a:rPr lang="en-US" sz="2000" dirty="0">
                <a:solidFill>
                  <a:srgbClr val="002060"/>
                </a:solidFill>
              </a:rPr>
              <a:t>How often do you see a notice like the one above? Each set of circumstances is a valid reason for disruption but is it enough to lose two weeks' business, especially if there are other, perhaps junior, members of staff available to help? What better way could there be of getting the best from your staff than giving them responsibility and empowerment? To know that you are trusted to deal with customers and suppliers, to pay money into the bank and to keep records, could be rewarding for an employee.</a:t>
            </a:r>
          </a:p>
          <a:p>
            <a:pPr>
              <a:buClr>
                <a:schemeClr val="accent6">
                  <a:lumMod val="50000"/>
                </a:schemeClr>
              </a:buClr>
            </a:pPr>
            <a:r>
              <a:rPr lang="en-US" sz="2000" b="1" dirty="0">
                <a:solidFill>
                  <a:srgbClr val="FF0000"/>
                </a:solidFill>
              </a:rPr>
              <a:t>Question</a:t>
            </a:r>
          </a:p>
          <a:p>
            <a:pPr marL="360363" indent="-360363">
              <a:buClr>
                <a:schemeClr val="accent6">
                  <a:lumMod val="50000"/>
                </a:schemeClr>
              </a:buClr>
              <a:buFont typeface="Wingdings 3" panose="05040102010807070707" pitchFamily="18" charset="2"/>
              <a:buChar char=""/>
            </a:pPr>
            <a:r>
              <a:rPr lang="en-US" sz="2000" dirty="0">
                <a:solidFill>
                  <a:srgbClr val="FF0000"/>
                </a:solidFill>
              </a:rPr>
              <a:t>Of course not everyone is able to get that opportunity but what does it say about the quality of staff if an employer is unwilling to make that decision?</a:t>
            </a:r>
          </a:p>
        </p:txBody>
      </p:sp>
      <p:sp>
        <p:nvSpPr>
          <p:cNvPr id="6" name="Title 1"/>
          <p:cNvSpPr>
            <a:spLocks noGrp="1"/>
          </p:cNvSpPr>
          <p:nvPr>
            <p:ph type="title"/>
          </p:nvPr>
        </p:nvSpPr>
        <p:spPr>
          <a:xfrm>
            <a:off x="35496" y="72008"/>
            <a:ext cx="8928992" cy="548680"/>
          </a:xfrm>
        </p:spPr>
        <p:txBody>
          <a:bodyPr>
            <a:noAutofit/>
          </a:bodyPr>
          <a:lstStyle/>
          <a:p>
            <a:r>
              <a:rPr lang="en-US" sz="3200" dirty="0"/>
              <a:t>4.5 - The need to Change Priorities when necessary</a:t>
            </a:r>
            <a:endParaRPr lang="en-GB" sz="2800" dirty="0"/>
          </a:p>
        </p:txBody>
      </p:sp>
      <p:pic>
        <p:nvPicPr>
          <p:cNvPr id="14382" name="Picture 46" descr="Image result for art of delegatio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332" t="4523"/>
          <a:stretch/>
        </p:blipFill>
        <p:spPr bwMode="auto">
          <a:xfrm>
            <a:off x="7236296" y="1052736"/>
            <a:ext cx="1607890" cy="919588"/>
          </a:xfrm>
          <a:prstGeom prst="rect">
            <a:avLst/>
          </a:prstGeom>
          <a:noFill/>
          <a:extLst>
            <a:ext uri="{909E8E84-426E-40DD-AFC4-6F175D3DCCD1}">
              <a14:hiddenFill xmlns:a14="http://schemas.microsoft.com/office/drawing/2010/main">
                <a:solidFill>
                  <a:srgbClr val="FFFFFF"/>
                </a:solidFill>
              </a14:hiddenFill>
            </a:ext>
          </a:extLst>
        </p:spPr>
      </p:pic>
      <p:pic>
        <p:nvPicPr>
          <p:cNvPr id="14384" name="Picture 48" descr="Image result for delegation"/>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4198" t="8723" r="3823" b="5599"/>
          <a:stretch/>
        </p:blipFill>
        <p:spPr bwMode="auto">
          <a:xfrm>
            <a:off x="7236296" y="2132856"/>
            <a:ext cx="1607890" cy="1123320"/>
          </a:xfrm>
          <a:prstGeom prst="rect">
            <a:avLst/>
          </a:prstGeom>
          <a:noFill/>
          <a:extLst>
            <a:ext uri="{909E8E84-426E-40DD-AFC4-6F175D3DCCD1}">
              <a14:hiddenFill xmlns:a14="http://schemas.microsoft.com/office/drawing/2010/main">
                <a:solidFill>
                  <a:srgbClr val="FFFFFF"/>
                </a:solidFill>
              </a14:hiddenFill>
            </a:ext>
          </a:extLst>
        </p:spPr>
      </p:pic>
      <p:pic>
        <p:nvPicPr>
          <p:cNvPr id="14386" name="Picture 50" descr="Image result for delegation"/>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972" t="5228" r="6669" b="4422"/>
          <a:stretch/>
        </p:blipFill>
        <p:spPr bwMode="auto">
          <a:xfrm>
            <a:off x="7236296" y="3356992"/>
            <a:ext cx="1607890" cy="2020170"/>
          </a:xfrm>
          <a:prstGeom prst="rect">
            <a:avLst/>
          </a:prstGeom>
          <a:noFill/>
          <a:extLst>
            <a:ext uri="{909E8E84-426E-40DD-AFC4-6F175D3DCCD1}">
              <a14:hiddenFill xmlns:a14="http://schemas.microsoft.com/office/drawing/2010/main">
                <a:solidFill>
                  <a:srgbClr val="FFFFFF"/>
                </a:solidFill>
              </a14:hiddenFill>
            </a:ext>
          </a:extLst>
        </p:spPr>
      </p:pic>
      <p:pic>
        <p:nvPicPr>
          <p:cNvPr id="14388" name="Picture 52" descr="Image result for delegation"/>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236296" y="5462182"/>
            <a:ext cx="1607890" cy="11351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1639471"/>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984776" cy="5632311"/>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400" dirty="0"/>
              <a:t>Delegation means passing authority down from a superior to a subordinate (from boss to employee). It gives a boost to the confidence of the subordinates. It makes them feel valued. It can be carried out at different levels. Delegation is a step on the way to empowerment, where an employee is allowed to take control of some decision making. </a:t>
            </a:r>
            <a:endParaRPr lang="en-US" sz="2400" dirty="0" smtClean="0"/>
          </a:p>
          <a:p>
            <a:pPr marL="360363" indent="-360363">
              <a:buClr>
                <a:schemeClr val="accent6">
                  <a:lumMod val="50000"/>
                </a:schemeClr>
              </a:buClr>
              <a:buFont typeface="Wingdings 3" panose="05040102010807070707" pitchFamily="18" charset="2"/>
              <a:buChar char=""/>
            </a:pPr>
            <a:r>
              <a:rPr lang="en-US" sz="2400" dirty="0" smtClean="0"/>
              <a:t>If </a:t>
            </a:r>
            <a:r>
              <a:rPr lang="en-US" sz="2400" dirty="0"/>
              <a:t>an employee is given delegated authority only when 'the boss' is busy, or feels overworked, they may feel resentful</a:t>
            </a:r>
            <a:r>
              <a:rPr lang="en-US" sz="2400" dirty="0" smtClean="0"/>
              <a:t>.</a:t>
            </a:r>
          </a:p>
          <a:p>
            <a:pPr marL="360363" indent="-360363">
              <a:buClr>
                <a:schemeClr val="accent6">
                  <a:lumMod val="50000"/>
                </a:schemeClr>
              </a:buClr>
              <a:buFont typeface="Wingdings 3" panose="05040102010807070707" pitchFamily="18" charset="2"/>
              <a:buChar char=""/>
            </a:pPr>
            <a:r>
              <a:rPr lang="en-US" sz="2400" dirty="0"/>
              <a:t>Delegation is probably easier when the superior works closely with the subordinate as they should each know the other's capabilities. Even here there are rules to follow. </a:t>
            </a:r>
          </a:p>
        </p:txBody>
      </p:sp>
      <p:pic>
        <p:nvPicPr>
          <p:cNvPr id="14382" name="Picture 46" descr="Image result for art of delegatio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332" t="4523"/>
          <a:stretch/>
        </p:blipFill>
        <p:spPr bwMode="auto">
          <a:xfrm>
            <a:off x="7236296" y="1052736"/>
            <a:ext cx="1607890" cy="919588"/>
          </a:xfrm>
          <a:prstGeom prst="rect">
            <a:avLst/>
          </a:prstGeom>
          <a:noFill/>
          <a:extLst>
            <a:ext uri="{909E8E84-426E-40DD-AFC4-6F175D3DCCD1}">
              <a14:hiddenFill xmlns:a14="http://schemas.microsoft.com/office/drawing/2010/main">
                <a:solidFill>
                  <a:srgbClr val="FFFFFF"/>
                </a:solidFill>
              </a14:hiddenFill>
            </a:ext>
          </a:extLst>
        </p:spPr>
      </p:pic>
      <p:pic>
        <p:nvPicPr>
          <p:cNvPr id="14384" name="Picture 48" descr="Image result for delegation"/>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4198" t="8723" r="3823" b="5599"/>
          <a:stretch/>
        </p:blipFill>
        <p:spPr bwMode="auto">
          <a:xfrm>
            <a:off x="7236296" y="2132856"/>
            <a:ext cx="1607890" cy="1123320"/>
          </a:xfrm>
          <a:prstGeom prst="rect">
            <a:avLst/>
          </a:prstGeom>
          <a:noFill/>
          <a:extLst>
            <a:ext uri="{909E8E84-426E-40DD-AFC4-6F175D3DCCD1}">
              <a14:hiddenFill xmlns:a14="http://schemas.microsoft.com/office/drawing/2010/main">
                <a:solidFill>
                  <a:srgbClr val="FFFFFF"/>
                </a:solidFill>
              </a14:hiddenFill>
            </a:ext>
          </a:extLst>
        </p:spPr>
      </p:pic>
      <p:pic>
        <p:nvPicPr>
          <p:cNvPr id="14386" name="Picture 50" descr="Image result for delegation"/>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972" t="5228" r="6669" b="4422"/>
          <a:stretch/>
        </p:blipFill>
        <p:spPr bwMode="auto">
          <a:xfrm>
            <a:off x="7236296" y="3356992"/>
            <a:ext cx="1607890" cy="2020170"/>
          </a:xfrm>
          <a:prstGeom prst="rect">
            <a:avLst/>
          </a:prstGeom>
          <a:noFill/>
          <a:extLst>
            <a:ext uri="{909E8E84-426E-40DD-AFC4-6F175D3DCCD1}">
              <a14:hiddenFill xmlns:a14="http://schemas.microsoft.com/office/drawing/2010/main">
                <a:solidFill>
                  <a:srgbClr val="FFFFFF"/>
                </a:solidFill>
              </a14:hiddenFill>
            </a:ext>
          </a:extLst>
        </p:spPr>
      </p:pic>
      <p:pic>
        <p:nvPicPr>
          <p:cNvPr id="14388" name="Picture 52" descr="Image result for delegation"/>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236296" y="5462182"/>
            <a:ext cx="1607890" cy="1135170"/>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a:spLocks noGrp="1"/>
          </p:cNvSpPr>
          <p:nvPr>
            <p:ph type="title"/>
          </p:nvPr>
        </p:nvSpPr>
        <p:spPr>
          <a:xfrm>
            <a:off x="35496" y="72008"/>
            <a:ext cx="8928992" cy="548680"/>
          </a:xfrm>
        </p:spPr>
        <p:txBody>
          <a:bodyPr>
            <a:noAutofit/>
          </a:bodyPr>
          <a:lstStyle/>
          <a:p>
            <a:r>
              <a:rPr lang="en-US" sz="3200" dirty="0"/>
              <a:t>4.5 - The need to Change Priorities when necessary</a:t>
            </a:r>
            <a:endParaRPr lang="en-GB" sz="2800" dirty="0"/>
          </a:p>
        </p:txBody>
      </p:sp>
    </p:spTree>
    <p:extLst>
      <p:ext uri="{BB962C8B-B14F-4D97-AF65-F5344CB8AC3E}">
        <p14:creationId xmlns:p14="http://schemas.microsoft.com/office/powerpoint/2010/main" val="1068859917"/>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984776" cy="4524315"/>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400" dirty="0" smtClean="0"/>
              <a:t>Planning </a:t>
            </a:r>
            <a:r>
              <a:rPr lang="en-US" sz="2400" dirty="0"/>
              <a:t>is a key element; delegation should not be attempted unless there is complete clarity about what is being delegated, otherwise confusion will reign. Tasks should be discussed and, where appropriate, explanations provided</a:t>
            </a:r>
            <a:r>
              <a:rPr lang="en-US" sz="2400" dirty="0" smtClean="0"/>
              <a:t>.</a:t>
            </a:r>
          </a:p>
          <a:p>
            <a:pPr marL="360363" indent="-360363">
              <a:buClr>
                <a:schemeClr val="accent6">
                  <a:lumMod val="50000"/>
                </a:schemeClr>
              </a:buClr>
              <a:buFont typeface="Wingdings 3" panose="05040102010807070707" pitchFamily="18" charset="2"/>
              <a:buChar char=""/>
            </a:pPr>
            <a:r>
              <a:rPr lang="en-US" sz="2400" dirty="0"/>
              <a:t>When an employee is given authority and responsibility to implement a decision, there is some degree of empowerment. </a:t>
            </a:r>
            <a:endParaRPr lang="en-US" sz="2400" dirty="0" smtClean="0"/>
          </a:p>
          <a:p>
            <a:pPr marL="360363" indent="-360363">
              <a:buClr>
                <a:schemeClr val="accent6">
                  <a:lumMod val="50000"/>
                </a:schemeClr>
              </a:buClr>
              <a:buFont typeface="Wingdings 3" panose="05040102010807070707" pitchFamily="18" charset="2"/>
              <a:buChar char=""/>
            </a:pPr>
            <a:r>
              <a:rPr lang="en-US" sz="2400" dirty="0" smtClean="0"/>
              <a:t>Employees </a:t>
            </a:r>
            <a:r>
              <a:rPr lang="en-US" sz="2400" dirty="0"/>
              <a:t>who have been </a:t>
            </a:r>
            <a:r>
              <a:rPr lang="en-US" sz="2400" dirty="0" smtClean="0"/>
              <a:t>empowered </a:t>
            </a:r>
            <a:r>
              <a:rPr lang="en-US" sz="2400" dirty="0"/>
              <a:t>have some control over how they achieve their work objectives. They work autonomously without management direction.</a:t>
            </a:r>
          </a:p>
        </p:txBody>
      </p:sp>
      <p:pic>
        <p:nvPicPr>
          <p:cNvPr id="14382" name="Picture 46" descr="Image result for art of delegatio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332" t="4523"/>
          <a:stretch/>
        </p:blipFill>
        <p:spPr bwMode="auto">
          <a:xfrm>
            <a:off x="7236296" y="1052736"/>
            <a:ext cx="1607890" cy="919588"/>
          </a:xfrm>
          <a:prstGeom prst="rect">
            <a:avLst/>
          </a:prstGeom>
          <a:noFill/>
          <a:extLst>
            <a:ext uri="{909E8E84-426E-40DD-AFC4-6F175D3DCCD1}">
              <a14:hiddenFill xmlns:a14="http://schemas.microsoft.com/office/drawing/2010/main">
                <a:solidFill>
                  <a:srgbClr val="FFFFFF"/>
                </a:solidFill>
              </a14:hiddenFill>
            </a:ext>
          </a:extLst>
        </p:spPr>
      </p:pic>
      <p:pic>
        <p:nvPicPr>
          <p:cNvPr id="14384" name="Picture 48" descr="Image result for delegation"/>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4198" t="8723" r="3823" b="5599"/>
          <a:stretch/>
        </p:blipFill>
        <p:spPr bwMode="auto">
          <a:xfrm>
            <a:off x="7236296" y="2132856"/>
            <a:ext cx="1607890" cy="1123320"/>
          </a:xfrm>
          <a:prstGeom prst="rect">
            <a:avLst/>
          </a:prstGeom>
          <a:noFill/>
          <a:extLst>
            <a:ext uri="{909E8E84-426E-40DD-AFC4-6F175D3DCCD1}">
              <a14:hiddenFill xmlns:a14="http://schemas.microsoft.com/office/drawing/2010/main">
                <a:solidFill>
                  <a:srgbClr val="FFFFFF"/>
                </a:solidFill>
              </a14:hiddenFill>
            </a:ext>
          </a:extLst>
        </p:spPr>
      </p:pic>
      <p:pic>
        <p:nvPicPr>
          <p:cNvPr id="14386" name="Picture 50" descr="Image result for delegation"/>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972" t="5228" r="6669" b="4422"/>
          <a:stretch/>
        </p:blipFill>
        <p:spPr bwMode="auto">
          <a:xfrm>
            <a:off x="7236296" y="3356992"/>
            <a:ext cx="1607890" cy="2020170"/>
          </a:xfrm>
          <a:prstGeom prst="rect">
            <a:avLst/>
          </a:prstGeom>
          <a:noFill/>
          <a:extLst>
            <a:ext uri="{909E8E84-426E-40DD-AFC4-6F175D3DCCD1}">
              <a14:hiddenFill xmlns:a14="http://schemas.microsoft.com/office/drawing/2010/main">
                <a:solidFill>
                  <a:srgbClr val="FFFFFF"/>
                </a:solidFill>
              </a14:hiddenFill>
            </a:ext>
          </a:extLst>
        </p:spPr>
      </p:pic>
      <p:sp>
        <p:nvSpPr>
          <p:cNvPr id="3" name="Text Box 2"/>
          <p:cNvSpPr txBox="1">
            <a:spLocks noChangeArrowheads="1"/>
          </p:cNvSpPr>
          <p:nvPr/>
        </p:nvSpPr>
        <p:spPr bwMode="auto">
          <a:xfrm>
            <a:off x="251520" y="5593763"/>
            <a:ext cx="8592666" cy="1075597"/>
          </a:xfrm>
          <a:prstGeom prst="rect">
            <a:avLst/>
          </a:prstGeom>
          <a:solidFill>
            <a:schemeClr val="accent6">
              <a:lumMod val="60000"/>
              <a:lumOff val="40000"/>
            </a:schemeClr>
          </a:solidFill>
          <a:ln w="50800">
            <a:solidFill>
              <a:srgbClr val="002060"/>
            </a:solidFill>
          </a:ln>
        </p:spPr>
        <p:txBody>
          <a:bodyPr vert="horz" wrap="square" lIns="72000" tIns="72000" rIns="72000" bIns="72000" numCol="1" anchor="t" anchorCtr="0" compatLnSpc="1">
            <a:prstTxWarp prst="textNoShape">
              <a:avLst/>
            </a:prstTxWarp>
            <a:spAutoFit/>
          </a:bodyPr>
          <a:lstStyle/>
          <a:p>
            <a:pPr marL="0" marR="0" lvl="0" indent="0" algn="just" defTabSz="914400" rtl="0" eaLnBrk="0" fontAlgn="base" latinLnBrk="0" hangingPunct="0">
              <a:lnSpc>
                <a:spcPct val="103000"/>
              </a:lnSpc>
              <a:spcBef>
                <a:spcPct val="0"/>
              </a:spcBef>
              <a:spcAft>
                <a:spcPct val="0"/>
              </a:spcAft>
              <a:buClrTx/>
              <a:buSzTx/>
              <a:buFontTx/>
              <a:buNone/>
              <a:tabLst/>
            </a:pPr>
            <a:r>
              <a:rPr kumimoji="0" lang="en-US" altLang="en-US" sz="2000" b="1" i="0" u="none" strike="noStrike" cap="none" normalizeH="0" baseline="0" dirty="0" smtClean="0">
                <a:ln>
                  <a:noFill/>
                </a:ln>
                <a:solidFill>
                  <a:srgbClr val="000000"/>
                </a:solidFill>
                <a:effectLst/>
                <a:latin typeface="Arial" panose="020B0604020202020204" pitchFamily="34" charset="0"/>
                <a:ea typeface="Arial" panose="020B0604020202020204" pitchFamily="34" charset="0"/>
                <a:cs typeface="Arial" panose="020B0604020202020204" pitchFamily="34" charset="0"/>
              </a:rPr>
              <a:t>Delegation </a:t>
            </a:r>
            <a:r>
              <a:rPr kumimoji="0" lang="en-GB" altLang="en-US" sz="2000" b="0" i="0" u="none" strike="noStrike" cap="none" normalizeH="0" baseline="0" dirty="0" smtClean="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t>means passing responsibility on to someone lower down the hierarchy, so that decisions are, as far as possible, taken by those who have to implement them.</a:t>
            </a:r>
            <a:endParaRPr kumimoji="0" lang="en-US" altLang="en-US" sz="2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11" name="Title 1"/>
          <p:cNvSpPr>
            <a:spLocks noGrp="1"/>
          </p:cNvSpPr>
          <p:nvPr>
            <p:ph type="title"/>
          </p:nvPr>
        </p:nvSpPr>
        <p:spPr>
          <a:xfrm>
            <a:off x="35496" y="72008"/>
            <a:ext cx="8928992" cy="548680"/>
          </a:xfrm>
        </p:spPr>
        <p:txBody>
          <a:bodyPr>
            <a:noAutofit/>
          </a:bodyPr>
          <a:lstStyle/>
          <a:p>
            <a:r>
              <a:rPr lang="en-US" sz="3200" dirty="0"/>
              <a:t>4.5 - The need to Change Priorities when necessary</a:t>
            </a:r>
            <a:endParaRPr lang="en-GB" sz="2800" dirty="0"/>
          </a:p>
        </p:txBody>
      </p:sp>
    </p:spTree>
    <p:extLst>
      <p:ext uri="{BB962C8B-B14F-4D97-AF65-F5344CB8AC3E}">
        <p14:creationId xmlns:p14="http://schemas.microsoft.com/office/powerpoint/2010/main" val="3114962602"/>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984776" cy="5530745"/>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1860" b="1" dirty="0" smtClean="0">
                <a:solidFill>
                  <a:srgbClr val="FF0000"/>
                </a:solidFill>
              </a:rPr>
              <a:t>Task 4.7 </a:t>
            </a:r>
            <a:r>
              <a:rPr lang="en-US" sz="1860" dirty="0" smtClean="0">
                <a:solidFill>
                  <a:srgbClr val="FF0000"/>
                </a:solidFill>
              </a:rPr>
              <a:t>– For the following tasks within your school, choose and explain a solution in terms of Changing Deadlines or Delegation.</a:t>
            </a:r>
          </a:p>
          <a:p>
            <a:pPr marL="720725" indent="-366713">
              <a:buClr>
                <a:schemeClr val="accent6">
                  <a:lumMod val="50000"/>
                </a:schemeClr>
              </a:buClr>
              <a:buFont typeface="+mj-lt"/>
              <a:buAutoNum type="arabicPeriod"/>
            </a:pPr>
            <a:r>
              <a:rPr lang="en-US" sz="1860" dirty="0" smtClean="0">
                <a:solidFill>
                  <a:srgbClr val="FF0000"/>
                </a:solidFill>
              </a:rPr>
              <a:t>Examiner is due to look at your work on the 27</a:t>
            </a:r>
            <a:r>
              <a:rPr lang="en-US" sz="1860" baseline="30000" dirty="0" smtClean="0">
                <a:solidFill>
                  <a:srgbClr val="FF0000"/>
                </a:solidFill>
              </a:rPr>
              <a:t>th</a:t>
            </a:r>
            <a:r>
              <a:rPr lang="en-US" sz="1860" dirty="0" smtClean="0">
                <a:solidFill>
                  <a:srgbClr val="FF0000"/>
                </a:solidFill>
              </a:rPr>
              <a:t> May, it is 16</a:t>
            </a:r>
            <a:r>
              <a:rPr lang="en-US" sz="1860" baseline="30000" dirty="0" smtClean="0">
                <a:solidFill>
                  <a:srgbClr val="FF0000"/>
                </a:solidFill>
              </a:rPr>
              <a:t>th</a:t>
            </a:r>
            <a:r>
              <a:rPr lang="en-US" sz="1860" dirty="0" smtClean="0">
                <a:solidFill>
                  <a:srgbClr val="FF0000"/>
                </a:solidFill>
              </a:rPr>
              <a:t> May and the work needs to be marked and moderated internally. Last date for submitting the grade is 18</a:t>
            </a:r>
            <a:r>
              <a:rPr lang="en-US" sz="1860" baseline="30000" dirty="0" smtClean="0">
                <a:solidFill>
                  <a:srgbClr val="FF0000"/>
                </a:solidFill>
              </a:rPr>
              <a:t>th</a:t>
            </a:r>
            <a:r>
              <a:rPr lang="en-US" sz="1860" dirty="0" smtClean="0">
                <a:solidFill>
                  <a:srgbClr val="FF0000"/>
                </a:solidFill>
              </a:rPr>
              <a:t> May.</a:t>
            </a:r>
          </a:p>
          <a:p>
            <a:pPr marL="720725" indent="-366713">
              <a:buClr>
                <a:schemeClr val="accent6">
                  <a:lumMod val="50000"/>
                </a:schemeClr>
              </a:buClr>
              <a:buFont typeface="+mj-lt"/>
              <a:buAutoNum type="arabicPeriod"/>
            </a:pPr>
            <a:r>
              <a:rPr lang="en-US" sz="1860" dirty="0" smtClean="0">
                <a:solidFill>
                  <a:srgbClr val="FF0000"/>
                </a:solidFill>
              </a:rPr>
              <a:t>Parents have demanded a meeting with the Principal concerning a students poor attitude in lesson. The teacher concerned has an internal staff meeting to attend.</a:t>
            </a:r>
            <a:endParaRPr lang="en-US" sz="1860" dirty="0">
              <a:solidFill>
                <a:srgbClr val="FF0000"/>
              </a:solidFill>
            </a:endParaRPr>
          </a:p>
          <a:p>
            <a:pPr marL="720725" indent="-366713">
              <a:buClr>
                <a:schemeClr val="accent6">
                  <a:lumMod val="50000"/>
                </a:schemeClr>
              </a:buClr>
              <a:buFont typeface="+mj-lt"/>
              <a:buAutoNum type="arabicPeriod"/>
            </a:pPr>
            <a:r>
              <a:rPr lang="en-US" sz="1860" dirty="0" smtClean="0">
                <a:solidFill>
                  <a:srgbClr val="FF0000"/>
                </a:solidFill>
              </a:rPr>
              <a:t>You have a interschool football match but two of your players have an exam that afternoon.</a:t>
            </a:r>
          </a:p>
          <a:p>
            <a:pPr marL="720725" indent="-366713">
              <a:buClr>
                <a:schemeClr val="accent6">
                  <a:lumMod val="50000"/>
                </a:schemeClr>
              </a:buClr>
              <a:buFont typeface="+mj-lt"/>
              <a:buAutoNum type="arabicPeriod"/>
            </a:pPr>
            <a:r>
              <a:rPr lang="en-US" sz="1860" dirty="0" smtClean="0">
                <a:solidFill>
                  <a:srgbClr val="FF0000"/>
                </a:solidFill>
              </a:rPr>
              <a:t>You are due to sit a mock business exam but your teacher is absent.</a:t>
            </a:r>
          </a:p>
          <a:p>
            <a:pPr marL="720725" indent="-366713">
              <a:buClr>
                <a:schemeClr val="accent6">
                  <a:lumMod val="50000"/>
                </a:schemeClr>
              </a:buClr>
              <a:buFont typeface="+mj-lt"/>
              <a:buAutoNum type="arabicPeriod"/>
            </a:pPr>
            <a:r>
              <a:rPr lang="en-US" sz="1860" dirty="0" smtClean="0">
                <a:solidFill>
                  <a:srgbClr val="FF0000"/>
                </a:solidFill>
              </a:rPr>
              <a:t>The Principal is going to be absent on your leavers day and the speech needs to be given.</a:t>
            </a:r>
          </a:p>
          <a:p>
            <a:pPr marL="720725" indent="-366713">
              <a:buClr>
                <a:schemeClr val="accent6">
                  <a:lumMod val="50000"/>
                </a:schemeClr>
              </a:buClr>
              <a:buFont typeface="+mj-lt"/>
              <a:buAutoNum type="arabicPeriod"/>
            </a:pPr>
            <a:r>
              <a:rPr lang="en-US" sz="1860" dirty="0" smtClean="0">
                <a:solidFill>
                  <a:srgbClr val="FF0000"/>
                </a:solidFill>
              </a:rPr>
              <a:t>You have a group presentation to make as part of your coursework grade but one of your team is too nervous to attend.</a:t>
            </a:r>
          </a:p>
        </p:txBody>
      </p:sp>
      <p:pic>
        <p:nvPicPr>
          <p:cNvPr id="14382" name="Picture 46" descr="Image result for art of delegatio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332" t="4523"/>
          <a:stretch/>
        </p:blipFill>
        <p:spPr bwMode="auto">
          <a:xfrm>
            <a:off x="7236296" y="1052736"/>
            <a:ext cx="1607890" cy="919588"/>
          </a:xfrm>
          <a:prstGeom prst="rect">
            <a:avLst/>
          </a:prstGeom>
          <a:noFill/>
          <a:extLst>
            <a:ext uri="{909E8E84-426E-40DD-AFC4-6F175D3DCCD1}">
              <a14:hiddenFill xmlns:a14="http://schemas.microsoft.com/office/drawing/2010/main">
                <a:solidFill>
                  <a:srgbClr val="FFFFFF"/>
                </a:solidFill>
              </a14:hiddenFill>
            </a:ext>
          </a:extLst>
        </p:spPr>
      </p:pic>
      <p:pic>
        <p:nvPicPr>
          <p:cNvPr id="14384" name="Picture 48" descr="Image result for delegation"/>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4198" t="8723" r="3823" b="5599"/>
          <a:stretch/>
        </p:blipFill>
        <p:spPr bwMode="auto">
          <a:xfrm>
            <a:off x="7236296" y="2132856"/>
            <a:ext cx="1607890" cy="1123320"/>
          </a:xfrm>
          <a:prstGeom prst="rect">
            <a:avLst/>
          </a:prstGeom>
          <a:noFill/>
          <a:extLst>
            <a:ext uri="{909E8E84-426E-40DD-AFC4-6F175D3DCCD1}">
              <a14:hiddenFill xmlns:a14="http://schemas.microsoft.com/office/drawing/2010/main">
                <a:solidFill>
                  <a:srgbClr val="FFFFFF"/>
                </a:solidFill>
              </a14:hiddenFill>
            </a:ext>
          </a:extLst>
        </p:spPr>
      </p:pic>
      <p:pic>
        <p:nvPicPr>
          <p:cNvPr id="14386" name="Picture 50" descr="Image result for delegation"/>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972" t="5228" r="6669" b="4422"/>
          <a:stretch/>
        </p:blipFill>
        <p:spPr bwMode="auto">
          <a:xfrm>
            <a:off x="7236296" y="3356992"/>
            <a:ext cx="1607890" cy="2020170"/>
          </a:xfrm>
          <a:prstGeom prst="rect">
            <a:avLst/>
          </a:prstGeom>
          <a:noFill/>
          <a:extLst>
            <a:ext uri="{909E8E84-426E-40DD-AFC4-6F175D3DCCD1}">
              <a14:hiddenFill xmlns:a14="http://schemas.microsoft.com/office/drawing/2010/main">
                <a:solidFill>
                  <a:srgbClr val="FFFFFF"/>
                </a:solidFill>
              </a14:hiddenFill>
            </a:ext>
          </a:extLst>
        </p:spPr>
      </p:pic>
      <p:sp>
        <p:nvSpPr>
          <p:cNvPr id="11" name="Title 1"/>
          <p:cNvSpPr>
            <a:spLocks noGrp="1"/>
          </p:cNvSpPr>
          <p:nvPr>
            <p:ph type="title"/>
          </p:nvPr>
        </p:nvSpPr>
        <p:spPr>
          <a:xfrm>
            <a:off x="35496" y="72008"/>
            <a:ext cx="8928992" cy="548680"/>
          </a:xfrm>
        </p:spPr>
        <p:txBody>
          <a:bodyPr>
            <a:noAutofit/>
          </a:bodyPr>
          <a:lstStyle/>
          <a:p>
            <a:r>
              <a:rPr lang="en-US" sz="3200" dirty="0" smtClean="0"/>
              <a:t>4.5 </a:t>
            </a:r>
            <a:r>
              <a:rPr lang="en-US" sz="3200" dirty="0"/>
              <a:t>- The need to Change Priorities when necessary</a:t>
            </a:r>
            <a:endParaRPr lang="en-GB" sz="2800" dirty="0"/>
          </a:p>
        </p:txBody>
      </p:sp>
    </p:spTree>
    <p:extLst>
      <p:ext uri="{BB962C8B-B14F-4D97-AF65-F5344CB8AC3E}">
        <p14:creationId xmlns:p14="http://schemas.microsoft.com/office/powerpoint/2010/main" val="1189349663"/>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570756"/>
          </a:xfrm>
          <a:prstGeom prst="rect">
            <a:avLst/>
          </a:prstGeom>
        </p:spPr>
        <p:txBody>
          <a:bodyPr wrap="square">
            <a:spAutoFit/>
          </a:bodyPr>
          <a:lstStyle/>
          <a:p>
            <a:pPr marL="269875" indent="-269875">
              <a:spcAft>
                <a:spcPts val="600"/>
              </a:spcAft>
              <a:buClr>
                <a:srgbClr val="00B050"/>
              </a:buClr>
              <a:buFont typeface="Wingdings 3" panose="05040102010807070707" pitchFamily="18" charset="2"/>
              <a:buChar char=""/>
            </a:pPr>
            <a:r>
              <a:rPr lang="en-US" sz="1600" dirty="0" smtClean="0"/>
              <a:t>In employment, deadlines, delays, delegation and </a:t>
            </a:r>
            <a:r>
              <a:rPr lang="en-US" sz="1600" dirty="0" err="1" smtClean="0"/>
              <a:t>jb</a:t>
            </a:r>
            <a:r>
              <a:rPr lang="en-US" sz="1600" dirty="0" smtClean="0"/>
              <a:t> flexibility is all very well but there are laws that apply to the management and pressure put on staff. These are termed </a:t>
            </a:r>
            <a:r>
              <a:rPr lang="en-US" sz="1600" b="1" dirty="0"/>
              <a:t>employment </a:t>
            </a:r>
            <a:r>
              <a:rPr lang="en-US" sz="1600" b="1" dirty="0" smtClean="0"/>
              <a:t>protocols</a:t>
            </a:r>
            <a:r>
              <a:rPr lang="en-US" sz="1600" dirty="0"/>
              <a:t>.</a:t>
            </a:r>
            <a:r>
              <a:rPr lang="en-US" sz="1600" dirty="0" smtClean="0"/>
              <a:t> For example</a:t>
            </a:r>
            <a:endParaRPr lang="en-US" sz="1600" dirty="0"/>
          </a:p>
          <a:p>
            <a:pPr marL="541338" lvl="1" indent="-254000">
              <a:spcAft>
                <a:spcPts val="600"/>
              </a:spcAft>
              <a:buClr>
                <a:srgbClr val="00B050"/>
              </a:buClr>
              <a:buFont typeface="Wingdings 3" panose="05040102010807070707" pitchFamily="18" charset="2"/>
              <a:buChar char=""/>
            </a:pPr>
            <a:r>
              <a:rPr lang="en-US" sz="1600" b="1" dirty="0" smtClean="0"/>
              <a:t>Health </a:t>
            </a:r>
            <a:r>
              <a:rPr lang="en-US" sz="1600" b="1" dirty="0"/>
              <a:t>and </a:t>
            </a:r>
            <a:r>
              <a:rPr lang="en-US" sz="1600" b="1" dirty="0" smtClean="0"/>
              <a:t>Safety Legislation </a:t>
            </a:r>
            <a:r>
              <a:rPr lang="en-US" sz="1600" dirty="0" smtClean="0"/>
              <a:t>– of the many things that this law covers, it means that an employee cannot be asked to do a job (</a:t>
            </a:r>
            <a:r>
              <a:rPr lang="en-US" sz="1600" b="1" dirty="0" smtClean="0"/>
              <a:t>delegated</a:t>
            </a:r>
            <a:r>
              <a:rPr lang="en-US" sz="1600" dirty="0" smtClean="0"/>
              <a:t>) that puts adverse pressure on them due to lack of ability, training or health. </a:t>
            </a:r>
            <a:r>
              <a:rPr lang="en-US" sz="1600" dirty="0"/>
              <a:t>For </a:t>
            </a:r>
            <a:r>
              <a:rPr lang="en-US" sz="1600" dirty="0" smtClean="0"/>
              <a:t>instance, </a:t>
            </a:r>
            <a:r>
              <a:rPr lang="en-US" sz="1600" dirty="0"/>
              <a:t>a teacher in your school cannot be asked to </a:t>
            </a:r>
            <a:r>
              <a:rPr lang="en-US" sz="1600" dirty="0" smtClean="0"/>
              <a:t>help rewire an electric socket, even if it is necessary in a lesson for any reason. Similarly they cannot be delegated a task of looking after an angry parent without proper training.</a:t>
            </a:r>
          </a:p>
          <a:p>
            <a:pPr marL="541338" lvl="1" indent="-254000">
              <a:spcAft>
                <a:spcPts val="600"/>
              </a:spcAft>
              <a:buClr>
                <a:srgbClr val="00B050"/>
              </a:buClr>
              <a:buFont typeface="Wingdings 3" panose="05040102010807070707" pitchFamily="18" charset="2"/>
              <a:buChar char=""/>
            </a:pPr>
            <a:r>
              <a:rPr lang="en-US" sz="1600" b="1" dirty="0" smtClean="0"/>
              <a:t>Equal Opportunities Legislation </a:t>
            </a:r>
            <a:r>
              <a:rPr lang="en-US" sz="1600" dirty="0" smtClean="0"/>
              <a:t>– Similarly every member of staff has the right to be given an equal level of delegation, promotion and experience as requested. This law stops boas towards members of staff as well as promoted the idea of equal rights.</a:t>
            </a:r>
            <a:endParaRPr lang="en-US" sz="1600" dirty="0"/>
          </a:p>
          <a:p>
            <a:pPr marL="541338" lvl="1" indent="-254000">
              <a:spcAft>
                <a:spcPts val="600"/>
              </a:spcAft>
              <a:buClr>
                <a:srgbClr val="00B050"/>
              </a:buClr>
              <a:buFont typeface="Wingdings 3" panose="05040102010807070707" pitchFamily="18" charset="2"/>
              <a:buChar char=""/>
            </a:pPr>
            <a:r>
              <a:rPr lang="en-US" sz="1600" b="1" dirty="0" smtClean="0"/>
              <a:t>Contractual Obligations </a:t>
            </a:r>
            <a:r>
              <a:rPr lang="en-US" sz="1600" dirty="0"/>
              <a:t>as given contract </a:t>
            </a:r>
            <a:r>
              <a:rPr lang="en-US" sz="1600" dirty="0" smtClean="0"/>
              <a:t>of employment </a:t>
            </a:r>
            <a:r>
              <a:rPr lang="en-US" sz="1600" dirty="0"/>
              <a:t>(e.g. hours, leave, </a:t>
            </a:r>
            <a:r>
              <a:rPr lang="en-US" sz="1600" dirty="0" smtClean="0"/>
              <a:t>paternity/maternity leave) – Undue pressure or over delegation also comes under contractual law. Staff sign a Contract of Employment that specifies their duties and tasks, adding undue or excessive work to this can be a breach of contract such as being asked to work when on Paternity Leave, being asked to work longer hours without pay or having leave suspended or postponed without consultation.</a:t>
            </a:r>
          </a:p>
          <a:p>
            <a:pPr marL="269875" lvl="1" indent="-269875">
              <a:spcAft>
                <a:spcPts val="600"/>
              </a:spcAft>
              <a:buClr>
                <a:srgbClr val="00B050"/>
              </a:buClr>
              <a:buFont typeface="Wingdings 3" panose="05040102010807070707" pitchFamily="18" charset="2"/>
              <a:buChar char=""/>
            </a:pPr>
            <a:r>
              <a:rPr lang="en-US" sz="1600" b="1" dirty="0" smtClean="0">
                <a:solidFill>
                  <a:srgbClr val="FF0000"/>
                </a:solidFill>
              </a:rPr>
              <a:t>Task 4.8 </a:t>
            </a:r>
            <a:r>
              <a:rPr lang="en-US" sz="1600" dirty="0" smtClean="0">
                <a:solidFill>
                  <a:srgbClr val="FF0000"/>
                </a:solidFill>
              </a:rPr>
              <a:t>– Research and find a high profile case involving a member of staff who has been wrongly delegated or victimized over Health and Safety, Equal Opportunities or Contractual Obligations. Outline the issue, the contention and the agreed solution.</a:t>
            </a:r>
            <a:endParaRPr lang="en-US" sz="16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600" dirty="0" smtClean="0"/>
              <a:t>4.6 - </a:t>
            </a:r>
            <a:r>
              <a:rPr lang="en-US" sz="3600" dirty="0"/>
              <a:t>The </a:t>
            </a:r>
            <a:r>
              <a:rPr lang="en-US" sz="3600" dirty="0" smtClean="0"/>
              <a:t>Employment Protocols</a:t>
            </a:r>
            <a:endParaRPr lang="en-US" sz="3600" dirty="0"/>
          </a:p>
        </p:txBody>
      </p:sp>
    </p:spTree>
    <p:extLst>
      <p:ext uri="{BB962C8B-B14F-4D97-AF65-F5344CB8AC3E}">
        <p14:creationId xmlns:p14="http://schemas.microsoft.com/office/powerpoint/2010/main" val="605545321"/>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6805065" cy="5647700"/>
          </a:xfrm>
          <a:prstGeom prst="rect">
            <a:avLst/>
          </a:prstGeom>
        </p:spPr>
        <p:txBody>
          <a:bodyPr wrap="square">
            <a:spAutoFit/>
          </a:bodyPr>
          <a:lstStyle/>
          <a:p>
            <a:pPr marL="354013" lvl="1" indent="-354013">
              <a:spcAft>
                <a:spcPts val="600"/>
              </a:spcAft>
              <a:buClr>
                <a:srgbClr val="00B050"/>
              </a:buClr>
              <a:buFont typeface="Wingdings 3" panose="05040102010807070707" pitchFamily="18" charset="2"/>
              <a:buChar char=""/>
            </a:pPr>
            <a:r>
              <a:rPr lang="en-US" sz="1600" dirty="0" smtClean="0"/>
              <a:t>On the opposite side of the laws stated previously that are designed to protect employees, there are minimum </a:t>
            </a:r>
            <a:r>
              <a:rPr lang="en-US" sz="1600" dirty="0"/>
              <a:t>standards of professional </a:t>
            </a:r>
            <a:r>
              <a:rPr lang="en-US" sz="1600" dirty="0" smtClean="0"/>
              <a:t>behaviour expected of an employee, designed to protect employers, For example:</a:t>
            </a:r>
            <a:endParaRPr lang="en-US" sz="1600" dirty="0"/>
          </a:p>
          <a:p>
            <a:pPr marL="720725" lvl="2" indent="-342900">
              <a:spcAft>
                <a:spcPts val="600"/>
              </a:spcAft>
              <a:buClr>
                <a:srgbClr val="00B050"/>
              </a:buClr>
              <a:buFont typeface="Wingdings 3" panose="05040102010807070707" pitchFamily="18" charset="2"/>
              <a:buChar char=""/>
            </a:pPr>
            <a:r>
              <a:rPr lang="en-US" sz="1600" b="1" dirty="0" smtClean="0"/>
              <a:t>Punctuality</a:t>
            </a:r>
            <a:r>
              <a:rPr lang="en-US" sz="1600" dirty="0" smtClean="0"/>
              <a:t> – being on time for work and on time for meetings, this makes the company seem more professional and trustworthy.</a:t>
            </a:r>
            <a:endParaRPr lang="en-US" sz="1600" dirty="0"/>
          </a:p>
          <a:p>
            <a:pPr marL="720725" lvl="2" indent="-342900">
              <a:spcAft>
                <a:spcPts val="600"/>
              </a:spcAft>
              <a:buClr>
                <a:srgbClr val="00B050"/>
              </a:buClr>
              <a:buFont typeface="Wingdings 3" panose="05040102010807070707" pitchFamily="18" charset="2"/>
              <a:buChar char=""/>
            </a:pPr>
            <a:r>
              <a:rPr lang="en-US" sz="1600" b="1" dirty="0" smtClean="0"/>
              <a:t>Appearance </a:t>
            </a:r>
            <a:r>
              <a:rPr lang="en-US" sz="1600" b="1" dirty="0"/>
              <a:t>and dress </a:t>
            </a:r>
            <a:r>
              <a:rPr lang="en-US" sz="1600" b="1" dirty="0" smtClean="0"/>
              <a:t>code </a:t>
            </a:r>
            <a:r>
              <a:rPr lang="en-US" sz="1600" dirty="0" smtClean="0"/>
              <a:t>– sets a precedent, a member of staff that is well dressed reflect on the reputation of the company.</a:t>
            </a:r>
            <a:endParaRPr lang="en-US" sz="1600" dirty="0"/>
          </a:p>
          <a:p>
            <a:pPr marL="720725" lvl="2" indent="-342900">
              <a:spcAft>
                <a:spcPts val="600"/>
              </a:spcAft>
              <a:buClr>
                <a:srgbClr val="00B050"/>
              </a:buClr>
              <a:buFont typeface="Wingdings 3" panose="05040102010807070707" pitchFamily="18" charset="2"/>
              <a:buChar char=""/>
            </a:pPr>
            <a:r>
              <a:rPr lang="en-US" sz="1600" b="1" dirty="0" smtClean="0"/>
              <a:t>Use </a:t>
            </a:r>
            <a:r>
              <a:rPr lang="en-US" sz="1600" b="1" dirty="0"/>
              <a:t>of appropriate </a:t>
            </a:r>
            <a:r>
              <a:rPr lang="en-US" sz="1600" b="1" dirty="0" smtClean="0"/>
              <a:t>language </a:t>
            </a:r>
            <a:r>
              <a:rPr lang="en-US" sz="1600" dirty="0" smtClean="0"/>
              <a:t>– sets a standard of decency and morality, helps the company reputation.</a:t>
            </a:r>
          </a:p>
          <a:p>
            <a:pPr marL="355600" lvl="2" indent="-342900">
              <a:spcAft>
                <a:spcPts val="600"/>
              </a:spcAft>
              <a:buClr>
                <a:srgbClr val="00B050"/>
              </a:buClr>
              <a:buFont typeface="Wingdings 3" panose="05040102010807070707" pitchFamily="18" charset="2"/>
              <a:buChar char=""/>
            </a:pPr>
            <a:r>
              <a:rPr lang="en-US" sz="1600" dirty="0" smtClean="0"/>
              <a:t>The minimum </a:t>
            </a:r>
            <a:r>
              <a:rPr lang="en-US" sz="1600" dirty="0"/>
              <a:t>standards of professional behaviour </a:t>
            </a:r>
            <a:r>
              <a:rPr lang="en-US" sz="1600" dirty="0" smtClean="0"/>
              <a:t>also include </a:t>
            </a:r>
            <a:r>
              <a:rPr lang="en-US" sz="1600" dirty="0"/>
              <a:t>how employers would expect employees </a:t>
            </a:r>
            <a:r>
              <a:rPr lang="en-US" sz="1600" dirty="0" smtClean="0"/>
              <a:t>to respond </a:t>
            </a:r>
            <a:r>
              <a:rPr lang="en-US" sz="1600" dirty="0"/>
              <a:t>for example, open and honest in </a:t>
            </a:r>
            <a:r>
              <a:rPr lang="en-US" sz="1600" dirty="0" smtClean="0"/>
              <a:t>business dealings </a:t>
            </a:r>
            <a:r>
              <a:rPr lang="en-US" sz="1600" dirty="0"/>
              <a:t>with stakeholders and third parties e.g. in line with anti-bribery and corruption policy, </a:t>
            </a:r>
            <a:r>
              <a:rPr lang="en-US" sz="1600" dirty="0" smtClean="0"/>
              <a:t>reporting in </a:t>
            </a:r>
            <a:r>
              <a:rPr lang="en-US" sz="1600" dirty="0"/>
              <a:t>sick, staying in contact if unable to attend </a:t>
            </a:r>
            <a:r>
              <a:rPr lang="en-US" sz="1600" dirty="0" smtClean="0"/>
              <a:t>work e.g</a:t>
            </a:r>
            <a:r>
              <a:rPr lang="en-US" sz="1600" dirty="0"/>
              <a:t>. in line with sickness and absence </a:t>
            </a:r>
            <a:r>
              <a:rPr lang="en-US" sz="1600" dirty="0" smtClean="0"/>
              <a:t>policy.</a:t>
            </a:r>
          </a:p>
          <a:p>
            <a:pPr marL="355600" lvl="2" indent="-342900">
              <a:spcAft>
                <a:spcPts val="600"/>
              </a:spcAft>
              <a:buClr>
                <a:srgbClr val="00B050"/>
              </a:buClr>
              <a:buFont typeface="Wingdings 3" panose="05040102010807070707" pitchFamily="18" charset="2"/>
              <a:buChar char=""/>
            </a:pPr>
            <a:r>
              <a:rPr lang="en-US" sz="1600" b="1" dirty="0">
                <a:solidFill>
                  <a:srgbClr val="FF0000"/>
                </a:solidFill>
              </a:rPr>
              <a:t>Task </a:t>
            </a:r>
            <a:r>
              <a:rPr lang="en-US" sz="1600" b="1" dirty="0" smtClean="0">
                <a:solidFill>
                  <a:srgbClr val="FF0000"/>
                </a:solidFill>
              </a:rPr>
              <a:t>4.9 </a:t>
            </a:r>
            <a:r>
              <a:rPr lang="en-US" sz="1600" dirty="0">
                <a:solidFill>
                  <a:srgbClr val="FF0000"/>
                </a:solidFill>
              </a:rPr>
              <a:t>– Research and find a high profile case involving a member of staff who has been </a:t>
            </a:r>
            <a:r>
              <a:rPr lang="en-US" sz="1600" dirty="0" smtClean="0">
                <a:solidFill>
                  <a:srgbClr val="FF0000"/>
                </a:solidFill>
              </a:rPr>
              <a:t>punished unduly over Punctuality, Appearance or Use of Language. </a:t>
            </a:r>
            <a:r>
              <a:rPr lang="en-US" sz="1600" dirty="0">
                <a:solidFill>
                  <a:srgbClr val="FF0000"/>
                </a:solidFill>
              </a:rPr>
              <a:t>Outline the issue, the contention and the agreed solution.</a:t>
            </a:r>
          </a:p>
        </p:txBody>
      </p:sp>
      <p:sp>
        <p:nvSpPr>
          <p:cNvPr id="14" name="Title 2"/>
          <p:cNvSpPr>
            <a:spLocks noGrp="1"/>
          </p:cNvSpPr>
          <p:nvPr>
            <p:ph type="title"/>
          </p:nvPr>
        </p:nvSpPr>
        <p:spPr>
          <a:xfrm>
            <a:off x="70266" y="72008"/>
            <a:ext cx="8859452" cy="548680"/>
          </a:xfrm>
        </p:spPr>
        <p:txBody>
          <a:bodyPr>
            <a:noAutofit/>
          </a:bodyPr>
          <a:lstStyle/>
          <a:p>
            <a:r>
              <a:rPr lang="en-US" sz="3600" dirty="0" smtClean="0"/>
              <a:t>4.6 - </a:t>
            </a:r>
            <a:r>
              <a:rPr lang="en-US" sz="3600" dirty="0"/>
              <a:t>The </a:t>
            </a:r>
            <a:r>
              <a:rPr lang="en-US" sz="3600" dirty="0" smtClean="0"/>
              <a:t>Employment Protocols</a:t>
            </a:r>
            <a:endParaRPr lang="en-US" sz="3600" dirty="0"/>
          </a:p>
        </p:txBody>
      </p:sp>
      <p:graphicFrame>
        <p:nvGraphicFramePr>
          <p:cNvPr id="6" name="Table 5"/>
          <p:cNvGraphicFramePr>
            <a:graphicFrameLocks noGrp="1"/>
          </p:cNvGraphicFramePr>
          <p:nvPr>
            <p:extLst>
              <p:ext uri="{D42A27DB-BD31-4B8C-83A1-F6EECF244321}">
                <p14:modId xmlns:p14="http://schemas.microsoft.com/office/powerpoint/2010/main" val="1418535275"/>
              </p:ext>
            </p:extLst>
          </p:nvPr>
        </p:nvGraphicFramePr>
        <p:xfrm>
          <a:off x="7164288" y="1052736"/>
          <a:ext cx="1656184" cy="5599552"/>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37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87934">
                <a:tc>
                  <a:txBody>
                    <a:bodyPr/>
                    <a:lstStyle/>
                    <a:p>
                      <a:pPr marL="177800" indent="-177800" algn="l">
                        <a:spcAft>
                          <a:spcPts val="600"/>
                        </a:spcAft>
                        <a:buFontTx/>
                        <a:buBlip>
                          <a:blip r:embed="rId3"/>
                        </a:buBlip>
                      </a:pPr>
                      <a:r>
                        <a:rPr lang="en-GB" sz="1370" baseline="0" dirty="0" smtClean="0">
                          <a:solidFill>
                            <a:srgbClr val="FF0000"/>
                          </a:solidFill>
                          <a:effectLst/>
                          <a:latin typeface="Arial" pitchFamily="34" charset="0"/>
                          <a:ea typeface="Times New Roman"/>
                          <a:cs typeface="Arial" pitchFamily="34" charset="0"/>
                        </a:rPr>
                        <a:t>Are there teachers you feel that devalue the school with their dress code.</a:t>
                      </a:r>
                    </a:p>
                    <a:p>
                      <a:pPr marL="177800" indent="-177800" algn="l">
                        <a:spcAft>
                          <a:spcPts val="600"/>
                        </a:spcAft>
                        <a:buFontTx/>
                        <a:buBlip>
                          <a:blip r:embed="rId3"/>
                        </a:buBlip>
                      </a:pPr>
                      <a:r>
                        <a:rPr lang="en-GB" sz="1370" baseline="0" dirty="0" smtClean="0">
                          <a:solidFill>
                            <a:schemeClr val="tx1"/>
                          </a:solidFill>
                          <a:effectLst/>
                          <a:latin typeface="Arial" pitchFamily="34" charset="0"/>
                          <a:ea typeface="Times New Roman"/>
                          <a:cs typeface="Arial" pitchFamily="34" charset="0"/>
                        </a:rPr>
                        <a:t>Should a teacher be allowed to have visible tattoos, a burka, or a T-Shirt.</a:t>
                      </a:r>
                    </a:p>
                    <a:p>
                      <a:pPr marL="177800" indent="-177800" algn="l">
                        <a:spcAft>
                          <a:spcPts val="600"/>
                        </a:spcAft>
                        <a:buFontTx/>
                        <a:buBlip>
                          <a:blip r:embed="rId3"/>
                        </a:buBlip>
                      </a:pPr>
                      <a:r>
                        <a:rPr lang="en-GB" sz="1370" baseline="0" dirty="0" smtClean="0">
                          <a:solidFill>
                            <a:srgbClr val="FF0000"/>
                          </a:solidFill>
                          <a:effectLst/>
                          <a:latin typeface="Arial" pitchFamily="34" charset="0"/>
                          <a:ea typeface="Times New Roman"/>
                          <a:cs typeface="Arial" pitchFamily="34" charset="0"/>
                        </a:rPr>
                        <a:t>IF a teacher is late to every lesson by 2 minutes, how many lessons have you missed in a year.</a:t>
                      </a:r>
                    </a:p>
                    <a:p>
                      <a:pPr marL="177800" indent="-177800" algn="l">
                        <a:spcAft>
                          <a:spcPts val="600"/>
                        </a:spcAft>
                        <a:buFontTx/>
                        <a:buBlip>
                          <a:blip r:embed="rId3"/>
                        </a:buBlip>
                      </a:pPr>
                      <a:r>
                        <a:rPr lang="en-GB" sz="1370" baseline="0" dirty="0" smtClean="0">
                          <a:solidFill>
                            <a:schemeClr val="tx1"/>
                          </a:solidFill>
                          <a:effectLst/>
                          <a:latin typeface="Arial" pitchFamily="34" charset="0"/>
                          <a:ea typeface="Times New Roman"/>
                          <a:cs typeface="Arial" pitchFamily="34" charset="0"/>
                        </a:rPr>
                        <a:t>Is it OK for a Teacher to use inappropriate language to a year 13 student, 12, 11, 10, 09, 08 or 07.</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7"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678894"/>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586145"/>
          </a:xfrm>
          <a:prstGeom prst="rect">
            <a:avLst/>
          </a:prstGeom>
        </p:spPr>
        <p:txBody>
          <a:bodyPr wrap="square">
            <a:spAutoFit/>
          </a:bodyPr>
          <a:lstStyle/>
          <a:p>
            <a:pPr marL="0" lvl="1">
              <a:spcAft>
                <a:spcPts val="600"/>
              </a:spcAft>
              <a:buClr>
                <a:srgbClr val="00B050"/>
              </a:buClr>
            </a:pPr>
            <a:r>
              <a:rPr lang="en-US" sz="1900" b="1" dirty="0">
                <a:solidFill>
                  <a:srgbClr val="FF0000"/>
                </a:solidFill>
              </a:rPr>
              <a:t>Text 1</a:t>
            </a:r>
          </a:p>
          <a:p>
            <a:pPr marL="354013" lvl="1" indent="-354013">
              <a:spcAft>
                <a:spcPts val="600"/>
              </a:spcAft>
              <a:buClr>
                <a:srgbClr val="00B050"/>
              </a:buClr>
              <a:buFont typeface="Wingdings 3" panose="05040102010807070707" pitchFamily="18" charset="2"/>
              <a:buChar char=""/>
            </a:pPr>
            <a:r>
              <a:rPr lang="en-US" sz="1900" dirty="0">
                <a:solidFill>
                  <a:srgbClr val="FF0000"/>
                </a:solidFill>
              </a:rPr>
              <a:t>Medico plc manufactures a wide range of medicines and vaccines. The company is based in Manchester, in the north west of England. It sells its products to hospitals and chemist shops worldwide. The company specialises in pain management and is constantly trying to develop new painkilling products. Medico plc is currently conducting ground-breaking research into innovative ways to manage pain.</a:t>
            </a:r>
          </a:p>
          <a:p>
            <a:pPr marL="354013" lvl="1" indent="-354013">
              <a:spcAft>
                <a:spcPts val="600"/>
              </a:spcAft>
              <a:buClr>
                <a:srgbClr val="00B050"/>
              </a:buClr>
              <a:buFont typeface="Wingdings 3" panose="05040102010807070707" pitchFamily="18" charset="2"/>
              <a:buChar char=""/>
            </a:pPr>
            <a:r>
              <a:rPr lang="en-US" sz="1900" dirty="0">
                <a:solidFill>
                  <a:srgbClr val="FF0000"/>
                </a:solidFill>
              </a:rPr>
              <a:t>Vaso Singh is the Sales Manager for Medico plc. His job requires him to prioritise which meetings with buyers he needs to attend. Vaso has decided to attend an urgent meeting with a prospective new buyer, Pharmacol </a:t>
            </a:r>
            <a:r>
              <a:rPr lang="en-US" sz="1900" dirty="0" smtClean="0">
                <a:solidFill>
                  <a:srgbClr val="FF0000"/>
                </a:solidFill>
              </a:rPr>
              <a:t>Inc., </a:t>
            </a:r>
            <a:r>
              <a:rPr lang="en-US" sz="1900" dirty="0">
                <a:solidFill>
                  <a:srgbClr val="FF0000"/>
                </a:solidFill>
              </a:rPr>
              <a:t>based in Boston, USA. He has asked the Assistant Sales Manager, Ian, to attend three other meetings with regular clients in the UK while he is away.</a:t>
            </a:r>
          </a:p>
          <a:p>
            <a:pPr marL="354013" lvl="1" indent="-354013">
              <a:spcAft>
                <a:spcPts val="600"/>
              </a:spcAft>
              <a:buClr>
                <a:srgbClr val="00B050"/>
              </a:buClr>
              <a:buFont typeface="Wingdings 3" panose="05040102010807070707" pitchFamily="18" charset="2"/>
              <a:buChar char=""/>
            </a:pPr>
            <a:r>
              <a:rPr lang="en-US" sz="1900" dirty="0">
                <a:solidFill>
                  <a:srgbClr val="FF0000"/>
                </a:solidFill>
              </a:rPr>
              <a:t>In preparation for his meeting with Pharmacol </a:t>
            </a:r>
            <a:r>
              <a:rPr lang="en-US" sz="1900" dirty="0" err="1">
                <a:solidFill>
                  <a:srgbClr val="FF0000"/>
                </a:solidFill>
              </a:rPr>
              <a:t>Inc</a:t>
            </a:r>
            <a:r>
              <a:rPr lang="en-US" sz="1900" dirty="0">
                <a:solidFill>
                  <a:srgbClr val="FF0000"/>
                </a:solidFill>
              </a:rPr>
              <a:t>, Vaso has booked a flight from London’s Heathrow Airport to Boston. He has also booked a one night stay at a 4-star hotel located in the heart of Boston’s city centre. He intends to drive to Heathrow Airport after completing his day’s work. He needs to check in at the airport no later than 8.40pm.</a:t>
            </a:r>
          </a:p>
        </p:txBody>
      </p:sp>
      <p:sp>
        <p:nvSpPr>
          <p:cNvPr id="14" name="Title 2"/>
          <p:cNvSpPr>
            <a:spLocks noGrp="1"/>
          </p:cNvSpPr>
          <p:nvPr>
            <p:ph type="title"/>
          </p:nvPr>
        </p:nvSpPr>
        <p:spPr>
          <a:xfrm>
            <a:off x="70266" y="72008"/>
            <a:ext cx="8859452" cy="548680"/>
          </a:xfrm>
        </p:spPr>
        <p:txBody>
          <a:bodyPr>
            <a:noAutofit/>
          </a:bodyPr>
          <a:lstStyle/>
          <a:p>
            <a:r>
              <a:rPr lang="en-US" sz="3600" dirty="0" smtClean="0"/>
              <a:t>4 – Exam Questions - 2016</a:t>
            </a:r>
            <a:endParaRPr lang="en-US" sz="3600" dirty="0"/>
          </a:p>
        </p:txBody>
      </p:sp>
    </p:spTree>
    <p:extLst>
      <p:ext uri="{BB962C8B-B14F-4D97-AF65-F5344CB8AC3E}">
        <p14:creationId xmlns:p14="http://schemas.microsoft.com/office/powerpoint/2010/main" val="3196108828"/>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3600" dirty="0">
                <a:solidFill>
                  <a:srgbClr val="000000"/>
                </a:solidFill>
                <a:latin typeface="Arial" panose="020B0604020202020204" pitchFamily="34" charset="0"/>
              </a:rPr>
              <a:t>Qualification </a:t>
            </a:r>
            <a:r>
              <a:rPr lang="en-US" sz="3600" dirty="0" smtClean="0">
                <a:solidFill>
                  <a:srgbClr val="000000"/>
                </a:solidFill>
                <a:latin typeface="Arial" panose="020B0604020202020204" pitchFamily="34" charset="0"/>
              </a:rPr>
              <a:t>Grade Table - Diploma</a:t>
            </a:r>
            <a:endParaRPr lang="en-US" sz="36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Having calculated the total number of points based on the unit grades you would check this figure in the qualification grade table, for the relevant qualification, to identify the overall qualification grade. If a learner doesn’t achieve the lowest points score required for the qualification, we issue an unclassified result.</a:t>
            </a:r>
          </a:p>
          <a:p>
            <a:pPr>
              <a:buClr>
                <a:srgbClr val="00B050"/>
              </a:buClr>
              <a:buSzPct val="80000"/>
            </a:pPr>
            <a:r>
              <a:rPr lang="en-US" b="1" dirty="0">
                <a:solidFill>
                  <a:srgbClr val="000000"/>
                </a:solidFill>
                <a:latin typeface="Arial" panose="020B0604020202020204" pitchFamily="34" charset="0"/>
              </a:rPr>
              <a:t>Example A</a:t>
            </a:r>
          </a:p>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Learner A has taken the units required for the Foundation Diploma</a:t>
            </a:r>
            <a:r>
              <a:rPr lang="en-US"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dirty="0"/>
              <a:t>In this example, Learner A has an overall qualification grade of a Merit </a:t>
            </a:r>
            <a:r>
              <a:rPr lang="en-US" dirty="0" err="1"/>
              <a:t>Merit</a:t>
            </a:r>
            <a:r>
              <a:rPr lang="en-US" dirty="0"/>
              <a:t>. </a:t>
            </a:r>
            <a:endParaRPr lang="en-US" dirty="0" smtClean="0">
              <a:solidFill>
                <a:srgbClr val="000000"/>
              </a:solidFill>
              <a:latin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081045434"/>
              </p:ext>
            </p:extLst>
          </p:nvPr>
        </p:nvGraphicFramePr>
        <p:xfrm>
          <a:off x="395536" y="3140968"/>
          <a:ext cx="8424935" cy="3143250"/>
        </p:xfrm>
        <a:graphic>
          <a:graphicData uri="http://schemas.openxmlformats.org/drawingml/2006/table">
            <a:tbl>
              <a:tblPr>
                <a:tableStyleId>{E8B1032C-EA38-4F05-BA0D-38AFFFC7BED3}</a:tableStyleId>
              </a:tblPr>
              <a:tblGrid>
                <a:gridCol w="1728192"/>
                <a:gridCol w="1512168"/>
                <a:gridCol w="2520280"/>
                <a:gridCol w="2664295"/>
              </a:tblGrid>
              <a:tr h="190500">
                <a:tc>
                  <a:txBody>
                    <a:bodyPr/>
                    <a:lstStyle/>
                    <a:p>
                      <a:pPr algn="l" fontAlgn="b"/>
                      <a:r>
                        <a:rPr lang="en-GB" sz="2000" b="1" u="none" strike="noStrike" dirty="0" smtClean="0">
                          <a:effectLst/>
                          <a:latin typeface="Arial" panose="020B0604020202020204" pitchFamily="34" charset="0"/>
                          <a:cs typeface="Arial" panose="020B0604020202020204" pitchFamily="34" charset="0"/>
                        </a:rPr>
                        <a:t>Unit</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u="none" strike="noStrike" dirty="0" smtClean="0">
                          <a:effectLst/>
                          <a:latin typeface="Arial" panose="020B0604020202020204" pitchFamily="34" charset="0"/>
                          <a:cs typeface="Arial" panose="020B0604020202020204" pitchFamily="34" charset="0"/>
                        </a:rPr>
                        <a:t>GLH</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Grade</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Number of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28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2</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242297">
                <a:tc>
                  <a:txBody>
                    <a:bodyPr/>
                    <a:lstStyle/>
                    <a:p>
                      <a:pPr algn="l" fontAlgn="b"/>
                      <a:r>
                        <a:rPr lang="en-GB" sz="2000" u="none" strike="noStrike" dirty="0" smtClean="0">
                          <a:effectLst/>
                          <a:latin typeface="Arial" panose="020B0604020202020204" pitchFamily="34" charset="0"/>
                          <a:cs typeface="Arial" panose="020B0604020202020204" pitchFamily="34" charset="0"/>
                        </a:rPr>
                        <a:t>3</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4</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err="1" smtClean="0">
                          <a:effectLst/>
                          <a:latin typeface="Arial" panose="020B0604020202020204" pitchFamily="34" charset="0"/>
                          <a:cs typeface="Arial" panose="020B0604020202020204" pitchFamily="34" charset="0"/>
                        </a:rPr>
                        <a:t>Distinctgion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16</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17</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GLH</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540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no. of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 138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2877711"/>
          </a:xfrm>
          <a:prstGeom prst="rect">
            <a:avLst/>
          </a:prstGeom>
        </p:spPr>
        <p:txBody>
          <a:bodyPr wrap="square">
            <a:spAutoFit/>
          </a:bodyPr>
          <a:lstStyle/>
          <a:p>
            <a:pPr marL="0" lvl="1">
              <a:spcAft>
                <a:spcPts val="600"/>
              </a:spcAft>
              <a:buClr>
                <a:srgbClr val="00B050"/>
              </a:buClr>
            </a:pPr>
            <a:r>
              <a:rPr lang="en-US" sz="1900" b="1" dirty="0">
                <a:solidFill>
                  <a:srgbClr val="FF0000"/>
                </a:solidFill>
              </a:rPr>
              <a:t>1 Refer to Text 1.</a:t>
            </a:r>
          </a:p>
          <a:p>
            <a:pPr marL="360363" lvl="1" indent="-360363">
              <a:spcAft>
                <a:spcPts val="600"/>
              </a:spcAft>
              <a:buClr>
                <a:srgbClr val="00B050"/>
              </a:buClr>
              <a:buFont typeface="+mj-lt"/>
              <a:buAutoNum type="alphaLcParenR"/>
            </a:pPr>
            <a:r>
              <a:rPr lang="en-US" sz="1900" dirty="0" smtClean="0">
                <a:solidFill>
                  <a:srgbClr val="FF0000"/>
                </a:solidFill>
              </a:rPr>
              <a:t>Explain </a:t>
            </a:r>
            <a:r>
              <a:rPr lang="en-US" sz="1900" dirty="0">
                <a:solidFill>
                  <a:srgbClr val="FF0000"/>
                </a:solidFill>
              </a:rPr>
              <a:t>why Vaso may have decided to attend the meeting with Pharmacol </a:t>
            </a:r>
            <a:r>
              <a:rPr lang="en-US" sz="1900" dirty="0" smtClean="0">
                <a:solidFill>
                  <a:srgbClr val="FF0000"/>
                </a:solidFill>
              </a:rPr>
              <a:t>Inc. </a:t>
            </a:r>
            <a:r>
              <a:rPr lang="en-US" sz="1900" dirty="0">
                <a:solidFill>
                  <a:srgbClr val="FF0000"/>
                </a:solidFill>
              </a:rPr>
              <a:t>rather than the three other meetings with regular clients.</a:t>
            </a:r>
          </a:p>
          <a:p>
            <a:pPr marL="0" lvl="1">
              <a:spcAft>
                <a:spcPts val="600"/>
              </a:spcAft>
              <a:buClr>
                <a:srgbClr val="00B050"/>
              </a:buClr>
            </a:pPr>
            <a:r>
              <a:rPr lang="en-US" sz="19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 [</a:t>
            </a:r>
            <a:r>
              <a:rPr lang="en-US" sz="1900" dirty="0">
                <a:solidFill>
                  <a:srgbClr val="FF0000"/>
                </a:solidFill>
              </a:rPr>
              <a:t>2]</a:t>
            </a:r>
          </a:p>
        </p:txBody>
      </p:sp>
      <p:sp>
        <p:nvSpPr>
          <p:cNvPr id="14" name="Title 2"/>
          <p:cNvSpPr>
            <a:spLocks noGrp="1"/>
          </p:cNvSpPr>
          <p:nvPr>
            <p:ph type="title"/>
          </p:nvPr>
        </p:nvSpPr>
        <p:spPr>
          <a:xfrm>
            <a:off x="70266" y="72008"/>
            <a:ext cx="8859452" cy="548680"/>
          </a:xfrm>
        </p:spPr>
        <p:txBody>
          <a:bodyPr>
            <a:noAutofit/>
          </a:bodyPr>
          <a:lstStyle/>
          <a:p>
            <a:r>
              <a:rPr lang="en-US" sz="3600" dirty="0" smtClean="0"/>
              <a:t>4 – Exam Questions - 2016</a:t>
            </a:r>
            <a:endParaRPr lang="en-US" sz="3600" dirty="0"/>
          </a:p>
        </p:txBody>
      </p:sp>
    </p:spTree>
    <p:extLst>
      <p:ext uri="{BB962C8B-B14F-4D97-AF65-F5344CB8AC3E}">
        <p14:creationId xmlns:p14="http://schemas.microsoft.com/office/powerpoint/2010/main" val="3109594029"/>
      </p:ext>
    </p:extLst>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632311"/>
          </a:xfrm>
          <a:prstGeom prst="rect">
            <a:avLst/>
          </a:prstGeom>
        </p:spPr>
        <p:txBody>
          <a:bodyPr wrap="square">
            <a:spAutoFit/>
          </a:bodyPr>
          <a:lstStyle/>
          <a:p>
            <a:pPr marL="0" lvl="1">
              <a:spcAft>
                <a:spcPts val="600"/>
              </a:spcAft>
              <a:buClr>
                <a:srgbClr val="00B050"/>
              </a:buClr>
            </a:pPr>
            <a:r>
              <a:rPr lang="en-US" sz="2200" b="1" dirty="0">
                <a:solidFill>
                  <a:srgbClr val="FF0000"/>
                </a:solidFill>
              </a:rPr>
              <a:t>Text 4</a:t>
            </a:r>
          </a:p>
          <a:p>
            <a:pPr marL="354013" lvl="1" indent="-354013">
              <a:spcAft>
                <a:spcPts val="600"/>
              </a:spcAft>
              <a:buClr>
                <a:srgbClr val="00B050"/>
              </a:buClr>
              <a:buFont typeface="Wingdings 3" panose="05040102010807070707" pitchFamily="18" charset="2"/>
              <a:buChar char=""/>
            </a:pPr>
            <a:r>
              <a:rPr lang="en-US" sz="2200" dirty="0">
                <a:solidFill>
                  <a:srgbClr val="FF0000"/>
                </a:solidFill>
              </a:rPr>
              <a:t>Vaso’s first day back in the office is a busy one. His tasks include responding to:</a:t>
            </a:r>
          </a:p>
          <a:p>
            <a:pPr marL="631825" lvl="1" indent="-265113">
              <a:spcAft>
                <a:spcPts val="600"/>
              </a:spcAft>
              <a:buClr>
                <a:srgbClr val="00B050"/>
              </a:buClr>
              <a:buFont typeface="Arial" panose="020B0604020202020204" pitchFamily="34" charset="0"/>
              <a:buChar char="•"/>
            </a:pPr>
            <a:r>
              <a:rPr lang="en-US" sz="2200" dirty="0" smtClean="0">
                <a:solidFill>
                  <a:srgbClr val="FF0000"/>
                </a:solidFill>
              </a:rPr>
              <a:t>a </a:t>
            </a:r>
            <a:r>
              <a:rPr lang="en-US" sz="2200" dirty="0">
                <a:solidFill>
                  <a:srgbClr val="FF0000"/>
                </a:solidFill>
              </a:rPr>
              <a:t>note on his desk (dated yesterday) saying that Ian (Assistant Sales Manager) will be off sick for the next five days</a:t>
            </a:r>
          </a:p>
          <a:p>
            <a:pPr marL="631825" lvl="1" indent="-265113">
              <a:spcAft>
                <a:spcPts val="600"/>
              </a:spcAft>
              <a:buClr>
                <a:srgbClr val="00B050"/>
              </a:buClr>
              <a:buFont typeface="Arial" panose="020B0604020202020204" pitchFamily="34" charset="0"/>
              <a:buChar char="•"/>
            </a:pPr>
            <a:r>
              <a:rPr lang="en-US" sz="2200" dirty="0" smtClean="0">
                <a:solidFill>
                  <a:srgbClr val="FF0000"/>
                </a:solidFill>
              </a:rPr>
              <a:t>a </a:t>
            </a:r>
            <a:r>
              <a:rPr lang="en-US" sz="2200" dirty="0">
                <a:solidFill>
                  <a:srgbClr val="FF0000"/>
                </a:solidFill>
              </a:rPr>
              <a:t>telephone message from a regular customer saying that Ian did not turn up for the meeting that had been arranged for yesterday, threatening to take their custom elsewhere</a:t>
            </a:r>
          </a:p>
          <a:p>
            <a:pPr marL="631825" lvl="1" indent="-265113">
              <a:spcAft>
                <a:spcPts val="600"/>
              </a:spcAft>
              <a:buClr>
                <a:srgbClr val="00B050"/>
              </a:buClr>
              <a:buFont typeface="Arial" panose="020B0604020202020204" pitchFamily="34" charset="0"/>
              <a:buChar char="•"/>
            </a:pPr>
            <a:r>
              <a:rPr lang="en-US" sz="2200" dirty="0" smtClean="0">
                <a:solidFill>
                  <a:srgbClr val="FF0000"/>
                </a:solidFill>
              </a:rPr>
              <a:t>a </a:t>
            </a:r>
            <a:r>
              <a:rPr lang="en-US" sz="2200" dirty="0">
                <a:solidFill>
                  <a:srgbClr val="FF0000"/>
                </a:solidFill>
              </a:rPr>
              <a:t>request from Business Support Services for a </a:t>
            </a:r>
            <a:r>
              <a:rPr lang="en-US" sz="2200" dirty="0" err="1">
                <a:solidFill>
                  <a:srgbClr val="FF0000"/>
                </a:solidFill>
              </a:rPr>
              <a:t>finalised</a:t>
            </a:r>
            <a:r>
              <a:rPr lang="en-US" sz="2200" dirty="0">
                <a:solidFill>
                  <a:srgbClr val="FF0000"/>
                </a:solidFill>
              </a:rPr>
              <a:t> version of the delegate conference pack so that it can be reproduced in time for the conference</a:t>
            </a:r>
          </a:p>
          <a:p>
            <a:pPr marL="631825" lvl="1" indent="-265113">
              <a:spcAft>
                <a:spcPts val="600"/>
              </a:spcAft>
              <a:buClr>
                <a:srgbClr val="00B050"/>
              </a:buClr>
              <a:buFont typeface="Arial" panose="020B0604020202020204" pitchFamily="34" charset="0"/>
              <a:buChar char="•"/>
            </a:pPr>
            <a:r>
              <a:rPr lang="en-US" sz="2200" dirty="0" smtClean="0">
                <a:solidFill>
                  <a:srgbClr val="FF0000"/>
                </a:solidFill>
              </a:rPr>
              <a:t>a </a:t>
            </a:r>
            <a:r>
              <a:rPr lang="en-US" sz="2200" dirty="0">
                <a:solidFill>
                  <a:srgbClr val="FF0000"/>
                </a:solidFill>
              </a:rPr>
              <a:t>message left on voicemail from a cold-calling sales representative</a:t>
            </a:r>
          </a:p>
          <a:p>
            <a:pPr marL="631825" lvl="1" indent="-265113">
              <a:spcAft>
                <a:spcPts val="600"/>
              </a:spcAft>
              <a:buClr>
                <a:srgbClr val="00B050"/>
              </a:buClr>
              <a:buFont typeface="Arial" panose="020B0604020202020204" pitchFamily="34" charset="0"/>
              <a:buChar char="•"/>
            </a:pPr>
            <a:r>
              <a:rPr lang="en-US" sz="2200" dirty="0" smtClean="0">
                <a:solidFill>
                  <a:srgbClr val="FF0000"/>
                </a:solidFill>
              </a:rPr>
              <a:t>an </a:t>
            </a:r>
            <a:r>
              <a:rPr lang="en-US" sz="2200" dirty="0">
                <a:solidFill>
                  <a:srgbClr val="FF0000"/>
                </a:solidFill>
              </a:rPr>
              <a:t>email from the Managing Director asking for an update on Vaso and Ian’s recent meetings with buyers</a:t>
            </a:r>
          </a:p>
        </p:txBody>
      </p:sp>
      <p:sp>
        <p:nvSpPr>
          <p:cNvPr id="14" name="Title 2"/>
          <p:cNvSpPr>
            <a:spLocks noGrp="1"/>
          </p:cNvSpPr>
          <p:nvPr>
            <p:ph type="title"/>
          </p:nvPr>
        </p:nvSpPr>
        <p:spPr>
          <a:xfrm>
            <a:off x="70266" y="72008"/>
            <a:ext cx="8859452" cy="548680"/>
          </a:xfrm>
        </p:spPr>
        <p:txBody>
          <a:bodyPr>
            <a:noAutofit/>
          </a:bodyPr>
          <a:lstStyle/>
          <a:p>
            <a:r>
              <a:rPr lang="en-US" sz="3600" dirty="0" smtClean="0"/>
              <a:t>4 – Exam Questions - 2016</a:t>
            </a:r>
            <a:endParaRPr lang="en-US" sz="3600" dirty="0"/>
          </a:p>
        </p:txBody>
      </p:sp>
    </p:spTree>
    <p:extLst>
      <p:ext uri="{BB962C8B-B14F-4D97-AF65-F5344CB8AC3E}">
        <p14:creationId xmlns:p14="http://schemas.microsoft.com/office/powerpoint/2010/main" val="1279655253"/>
      </p:ext>
    </p:extLst>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155257"/>
          </a:xfrm>
          <a:prstGeom prst="rect">
            <a:avLst/>
          </a:prstGeom>
        </p:spPr>
        <p:txBody>
          <a:bodyPr wrap="square">
            <a:spAutoFit/>
          </a:bodyPr>
          <a:lstStyle/>
          <a:p>
            <a:pPr marL="0" lvl="1">
              <a:spcAft>
                <a:spcPts val="600"/>
              </a:spcAft>
              <a:buClr>
                <a:srgbClr val="00B050"/>
              </a:buClr>
            </a:pPr>
            <a:r>
              <a:rPr lang="en-US" sz="1900" b="1" dirty="0">
                <a:solidFill>
                  <a:srgbClr val="FF0000"/>
                </a:solidFill>
              </a:rPr>
              <a:t>4 Refer to Text 4</a:t>
            </a:r>
          </a:p>
          <a:p>
            <a:pPr lvl="1" indent="-457200">
              <a:spcAft>
                <a:spcPts val="600"/>
              </a:spcAft>
              <a:buClr>
                <a:srgbClr val="00B050"/>
              </a:buClr>
              <a:buFont typeface="+mj-lt"/>
              <a:buAutoNum type="alphaLcParenR"/>
            </a:pPr>
            <a:r>
              <a:rPr lang="en-US" sz="1900" dirty="0" smtClean="0">
                <a:solidFill>
                  <a:srgbClr val="FF0000"/>
                </a:solidFill>
              </a:rPr>
              <a:t>Vaso </a:t>
            </a:r>
            <a:r>
              <a:rPr lang="en-US" sz="1900" dirty="0">
                <a:solidFill>
                  <a:srgbClr val="FF0000"/>
                </a:solidFill>
              </a:rPr>
              <a:t>needs to prioritise his </a:t>
            </a:r>
            <a:r>
              <a:rPr lang="en-US" sz="1900" dirty="0" smtClean="0">
                <a:solidFill>
                  <a:srgbClr val="FF0000"/>
                </a:solidFill>
              </a:rPr>
              <a:t>workload.</a:t>
            </a:r>
            <a:br>
              <a:rPr lang="en-US" sz="1900" dirty="0" smtClean="0">
                <a:solidFill>
                  <a:srgbClr val="FF0000"/>
                </a:solidFill>
              </a:rPr>
            </a:br>
            <a:r>
              <a:rPr lang="en-US" sz="1900" dirty="0" smtClean="0">
                <a:solidFill>
                  <a:srgbClr val="FF0000"/>
                </a:solidFill>
              </a:rPr>
              <a:t>Identify </a:t>
            </a:r>
            <a:r>
              <a:rPr lang="en-US" sz="1900" dirty="0">
                <a:solidFill>
                  <a:srgbClr val="FF0000"/>
                </a:solidFill>
              </a:rPr>
              <a:t>four factors which Vaso needs to consider when </a:t>
            </a:r>
            <a:r>
              <a:rPr lang="en-US" sz="1900" dirty="0" err="1">
                <a:solidFill>
                  <a:srgbClr val="FF0000"/>
                </a:solidFill>
              </a:rPr>
              <a:t>prioritising</a:t>
            </a:r>
            <a:r>
              <a:rPr lang="en-US" sz="1900" dirty="0">
                <a:solidFill>
                  <a:srgbClr val="FF0000"/>
                </a:solidFill>
              </a:rPr>
              <a:t> these tasks?</a:t>
            </a:r>
          </a:p>
          <a:p>
            <a:pPr marL="360363" lvl="1" indent="-360363">
              <a:spcAft>
                <a:spcPts val="600"/>
              </a:spcAft>
              <a:buClr>
                <a:srgbClr val="00B050"/>
              </a:buClr>
              <a:buFont typeface="+mj-lt"/>
              <a:buAutoNum type="arabicPeriod"/>
            </a:pPr>
            <a:r>
              <a:rPr lang="en-US" sz="1900" dirty="0" smtClean="0">
                <a:solidFill>
                  <a:srgbClr val="FF0000"/>
                </a:solidFill>
              </a:rPr>
              <a:t>_________________________________________________________________________________________________________________________________________________________________________________</a:t>
            </a:r>
          </a:p>
          <a:p>
            <a:pPr marL="360363" lvl="1" indent="-360363">
              <a:spcAft>
                <a:spcPts val="600"/>
              </a:spcAft>
              <a:buClr>
                <a:srgbClr val="00B050"/>
              </a:buClr>
              <a:buFont typeface="+mj-lt"/>
              <a:buAutoNum type="arabicPeriod"/>
            </a:pPr>
            <a:r>
              <a:rPr lang="en-US" sz="1900" dirty="0" smtClean="0">
                <a:solidFill>
                  <a:srgbClr val="FF0000"/>
                </a:solidFill>
              </a:rPr>
              <a:t>_________________________________________________________________________________________________________________________________________________________________________________</a:t>
            </a:r>
            <a:endParaRPr lang="en-US" sz="1900" dirty="0">
              <a:solidFill>
                <a:srgbClr val="FF0000"/>
              </a:solidFill>
            </a:endParaRPr>
          </a:p>
          <a:p>
            <a:pPr marL="360363" lvl="1" indent="-360363">
              <a:spcAft>
                <a:spcPts val="600"/>
              </a:spcAft>
              <a:buClr>
                <a:srgbClr val="00B050"/>
              </a:buClr>
              <a:buFont typeface="+mj-lt"/>
              <a:buAutoNum type="arabicPeriod"/>
            </a:pPr>
            <a:r>
              <a:rPr lang="en-US" sz="1900" dirty="0" smtClean="0">
                <a:solidFill>
                  <a:srgbClr val="FF0000"/>
                </a:solidFill>
              </a:rPr>
              <a:t>_________________________________________________________________________________________________________________________________________________________________________________</a:t>
            </a:r>
            <a:endParaRPr lang="en-US" sz="1900" dirty="0">
              <a:solidFill>
                <a:srgbClr val="FF0000"/>
              </a:solidFill>
            </a:endParaRPr>
          </a:p>
          <a:p>
            <a:pPr marL="360363" lvl="1" indent="-360363">
              <a:spcAft>
                <a:spcPts val="600"/>
              </a:spcAft>
              <a:buClr>
                <a:srgbClr val="00B050"/>
              </a:buClr>
              <a:buFont typeface="+mj-lt"/>
              <a:buAutoNum type="arabicPeriod"/>
            </a:pPr>
            <a:r>
              <a:rPr lang="en-US" sz="1900" dirty="0" smtClean="0">
                <a:solidFill>
                  <a:srgbClr val="FF0000"/>
                </a:solidFill>
              </a:rPr>
              <a:t>_________________________________________________________________________________________________________________________________________________________________________________</a:t>
            </a:r>
            <a:endParaRPr lang="en-US" sz="19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600" dirty="0" smtClean="0"/>
              <a:t>4 – Exam Questions - 2016</a:t>
            </a:r>
            <a:endParaRPr lang="en-US" sz="3600" dirty="0"/>
          </a:p>
        </p:txBody>
      </p:sp>
    </p:spTree>
    <p:extLst>
      <p:ext uri="{BB962C8B-B14F-4D97-AF65-F5344CB8AC3E}">
        <p14:creationId xmlns:p14="http://schemas.microsoft.com/office/powerpoint/2010/main" val="4166464160"/>
      </p:ext>
    </p:extLst>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a:t>2</a:t>
            </a:r>
            <a:r>
              <a:rPr lang="en-US" sz="2800" dirty="0" smtClean="0"/>
              <a:t>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4065493228"/>
              </p:ext>
            </p:extLst>
          </p:nvPr>
        </p:nvGraphicFramePr>
        <p:xfrm>
          <a:off x="323528" y="1124744"/>
          <a:ext cx="8424935" cy="5643880"/>
        </p:xfrm>
        <a:graphic>
          <a:graphicData uri="http://schemas.openxmlformats.org/drawingml/2006/table">
            <a:tbl>
              <a:tblPr firstRow="1" bandRow="1">
                <a:tableStyleId>{9D7B26C5-4107-4FEC-AEDC-1716B250A1EF}</a:tableStyleId>
              </a:tblPr>
              <a:tblGrid>
                <a:gridCol w="432048"/>
                <a:gridCol w="432048"/>
                <a:gridCol w="432048"/>
                <a:gridCol w="6408712"/>
                <a:gridCol w="720079"/>
              </a:tblGrid>
              <a:tr h="370840">
                <a:tc gridSpan="3">
                  <a:txBody>
                    <a:bodyPr/>
                    <a:lstStyle/>
                    <a:p>
                      <a:pPr algn="ctr"/>
                      <a:r>
                        <a:rPr lang="en-GB" sz="1400" dirty="0" smtClean="0">
                          <a:latin typeface="Arial" panose="020B0604020202020204" pitchFamily="34" charset="0"/>
                          <a:cs typeface="Arial" panose="020B0604020202020204" pitchFamily="34" charset="0"/>
                        </a:rPr>
                        <a:t>Question</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400" smtClean="0">
                          <a:latin typeface="Arial" panose="020B0604020202020204" pitchFamily="34" charset="0"/>
                          <a:cs typeface="Arial" panose="020B0604020202020204" pitchFamily="34" charset="0"/>
                        </a:rPr>
                        <a:t>Answer</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400" dirty="0" smtClean="0">
                          <a:latin typeface="Arial" panose="020B0604020202020204" pitchFamily="34" charset="0"/>
                          <a:cs typeface="Arial" panose="020B0604020202020204" pitchFamily="34" charset="0"/>
                        </a:rPr>
                        <a:t>Marks</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400" dirty="0" smtClean="0">
                          <a:latin typeface="Arial" panose="020B0604020202020204" pitchFamily="34" charset="0"/>
                          <a:cs typeface="Arial" panose="020B0604020202020204" pitchFamily="34" charset="0"/>
                        </a:rPr>
                        <a:t>1</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400" dirty="0" smtClean="0">
                          <a:latin typeface="Arial" panose="020B0604020202020204" pitchFamily="34" charset="0"/>
                          <a:cs typeface="Arial" panose="020B0604020202020204" pitchFamily="34" charset="0"/>
                        </a:rPr>
                        <a:t>(a)</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300"/>
                        </a:spcAft>
                      </a:pPr>
                      <a:r>
                        <a:rPr lang="en-US" sz="1400" b="1" dirty="0" smtClean="0">
                          <a:latin typeface="Arial" panose="020B0604020202020204" pitchFamily="34" charset="0"/>
                          <a:cs typeface="Arial" panose="020B0604020202020204" pitchFamily="34" charset="0"/>
                        </a:rPr>
                        <a:t>Responses include:</a:t>
                      </a:r>
                    </a:p>
                    <a:p>
                      <a:pPr marL="450850" indent="-195263">
                        <a:spcAft>
                          <a:spcPts val="300"/>
                        </a:spcAft>
                        <a:buFont typeface="Arial" panose="020B0604020202020204" pitchFamily="34" charset="0"/>
                        <a:buChar char="•"/>
                      </a:pPr>
                      <a:r>
                        <a:rPr lang="en-US" sz="1400" dirty="0" smtClean="0">
                          <a:latin typeface="Arial" panose="020B0604020202020204" pitchFamily="34" charset="0"/>
                          <a:cs typeface="Arial" panose="020B0604020202020204" pitchFamily="34" charset="0"/>
                        </a:rPr>
                        <a:t>importance of task</a:t>
                      </a:r>
                    </a:p>
                    <a:p>
                      <a:pPr marL="450850" indent="-195263">
                        <a:spcAft>
                          <a:spcPts val="300"/>
                        </a:spcAft>
                        <a:buFont typeface="Arial" panose="020B0604020202020204" pitchFamily="34" charset="0"/>
                        <a:buChar char="•"/>
                      </a:pPr>
                      <a:r>
                        <a:rPr lang="en-US" sz="1400" dirty="0" smtClean="0">
                          <a:latin typeface="Arial" panose="020B0604020202020204" pitchFamily="34" charset="0"/>
                          <a:cs typeface="Arial" panose="020B0604020202020204" pitchFamily="34" charset="0"/>
                        </a:rPr>
                        <a:t>potential for new orders</a:t>
                      </a:r>
                    </a:p>
                    <a:p>
                      <a:pPr marL="450850" indent="-195263">
                        <a:spcAft>
                          <a:spcPts val="300"/>
                        </a:spcAft>
                        <a:buFont typeface="Arial" panose="020B0604020202020204" pitchFamily="34" charset="0"/>
                        <a:buChar char="•"/>
                      </a:pPr>
                      <a:r>
                        <a:rPr lang="en-US" sz="1400" dirty="0" smtClean="0">
                          <a:latin typeface="Arial" panose="020B0604020202020204" pitchFamily="34" charset="0"/>
                          <a:cs typeface="Arial" panose="020B0604020202020204" pitchFamily="34" charset="0"/>
                        </a:rPr>
                        <a:t>significance of Pharmacol Inc.</a:t>
                      </a:r>
                    </a:p>
                    <a:p>
                      <a:pPr marL="450850" indent="-195263">
                        <a:spcAft>
                          <a:spcPts val="300"/>
                        </a:spcAft>
                        <a:buFont typeface="Arial" panose="020B0604020202020204" pitchFamily="34" charset="0"/>
                        <a:buChar char="•"/>
                      </a:pPr>
                      <a:r>
                        <a:rPr lang="en-US" sz="1400" dirty="0" smtClean="0">
                          <a:latin typeface="Arial" panose="020B0604020202020204" pitchFamily="34" charset="0"/>
                          <a:cs typeface="Arial" panose="020B0604020202020204" pitchFamily="34" charset="0"/>
                        </a:rPr>
                        <a:t>complexity of task</a:t>
                      </a:r>
                    </a:p>
                    <a:p>
                      <a:pPr marL="450850" indent="-195263">
                        <a:spcAft>
                          <a:spcPts val="300"/>
                        </a:spcAft>
                        <a:buFont typeface="Arial" panose="020B0604020202020204" pitchFamily="34" charset="0"/>
                        <a:buChar char="•"/>
                      </a:pPr>
                      <a:r>
                        <a:rPr lang="en-US" sz="1400" dirty="0" smtClean="0">
                          <a:latin typeface="Arial" panose="020B0604020202020204" pitchFamily="34" charset="0"/>
                          <a:cs typeface="Arial" panose="020B0604020202020204" pitchFamily="34" charset="0"/>
                        </a:rPr>
                        <a:t>more difficult meeting</a:t>
                      </a:r>
                    </a:p>
                    <a:p>
                      <a:pPr marL="450850" indent="-195263">
                        <a:spcAft>
                          <a:spcPts val="300"/>
                        </a:spcAft>
                        <a:buFont typeface="Arial" panose="020B0604020202020204" pitchFamily="34" charset="0"/>
                        <a:buChar char="•"/>
                      </a:pPr>
                      <a:r>
                        <a:rPr lang="en-US" sz="1400" dirty="0" smtClean="0">
                          <a:latin typeface="Arial" panose="020B0604020202020204" pitchFamily="34" charset="0"/>
                          <a:cs typeface="Arial" panose="020B0604020202020204" pitchFamily="34" charset="0"/>
                        </a:rPr>
                        <a:t>need to create a good reputation</a:t>
                      </a:r>
                    </a:p>
                    <a:p>
                      <a:pPr>
                        <a:spcAft>
                          <a:spcPts val="300"/>
                        </a:spcAft>
                      </a:pPr>
                      <a:r>
                        <a:rPr lang="en-US" sz="1400" b="1" dirty="0" smtClean="0">
                          <a:latin typeface="Arial" panose="020B0604020202020204" pitchFamily="34" charset="0"/>
                          <a:cs typeface="Arial" panose="020B0604020202020204" pitchFamily="34" charset="0"/>
                        </a:rPr>
                        <a:t>Exemplar response:</a:t>
                      </a:r>
                    </a:p>
                    <a:p>
                      <a:pPr>
                        <a:spcAft>
                          <a:spcPts val="300"/>
                        </a:spcAft>
                      </a:pPr>
                      <a:r>
                        <a:rPr lang="en-US" sz="1400" dirty="0" smtClean="0">
                          <a:latin typeface="Arial" panose="020B0604020202020204" pitchFamily="34" charset="0"/>
                          <a:cs typeface="Arial" panose="020B0604020202020204" pitchFamily="34" charset="0"/>
                        </a:rPr>
                        <a:t>e.g. Vaso may have decided to attend the Pharmacol </a:t>
                      </a:r>
                      <a:r>
                        <a:rPr lang="en-US" sz="1400" dirty="0" err="1" smtClean="0">
                          <a:latin typeface="Arial" panose="020B0604020202020204" pitchFamily="34" charset="0"/>
                          <a:cs typeface="Arial" panose="020B0604020202020204" pitchFamily="34" charset="0"/>
                        </a:rPr>
                        <a:t>Inc</a:t>
                      </a:r>
                      <a:r>
                        <a:rPr lang="en-US" sz="1400" dirty="0" smtClean="0">
                          <a:latin typeface="Arial" panose="020B0604020202020204" pitchFamily="34" charset="0"/>
                          <a:cs typeface="Arial" panose="020B0604020202020204" pitchFamily="34" charset="0"/>
                        </a:rPr>
                        <a:t> meeting in person because of its perceived importance (1) in securing new and lucrative orders for the company (1).</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400" dirty="0" smtClean="0">
                          <a:latin typeface="Arial" panose="020B0604020202020204" pitchFamily="34" charset="0"/>
                          <a:cs typeface="Arial" panose="020B0604020202020204" pitchFamily="34" charset="0"/>
                        </a:rPr>
                        <a:t>2</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400" dirty="0" smtClean="0">
                          <a:latin typeface="Arial" panose="020B0604020202020204" pitchFamily="34" charset="0"/>
                          <a:cs typeface="Arial" panose="020B0604020202020204" pitchFamily="34" charset="0"/>
                        </a:rPr>
                        <a:t>4</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400" dirty="0" smtClean="0">
                          <a:latin typeface="Arial" panose="020B0604020202020204" pitchFamily="34" charset="0"/>
                          <a:cs typeface="Arial" panose="020B0604020202020204" pitchFamily="34" charset="0"/>
                        </a:rPr>
                        <a:t>(a)</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300"/>
                        </a:spcAft>
                      </a:pPr>
                      <a:r>
                        <a:rPr lang="en-US" sz="1400" b="1" dirty="0" smtClean="0">
                          <a:latin typeface="Arial" panose="020B0604020202020204" pitchFamily="34" charset="0"/>
                          <a:cs typeface="Arial" panose="020B0604020202020204" pitchFamily="34" charset="0"/>
                        </a:rPr>
                        <a:t>Responses include:</a:t>
                      </a:r>
                    </a:p>
                    <a:p>
                      <a:pPr marL="450850" indent="-195263">
                        <a:spcAft>
                          <a:spcPts val="300"/>
                        </a:spcAft>
                        <a:buFont typeface="Arial" panose="020B0604020202020204" pitchFamily="34" charset="0"/>
                        <a:buChar char="•"/>
                      </a:pPr>
                      <a:r>
                        <a:rPr lang="en-US" sz="1400" dirty="0" smtClean="0">
                          <a:latin typeface="Arial" panose="020B0604020202020204" pitchFamily="34" charset="0"/>
                          <a:cs typeface="Arial" panose="020B0604020202020204" pitchFamily="34" charset="0"/>
                        </a:rPr>
                        <a:t>importance of information</a:t>
                      </a:r>
                    </a:p>
                    <a:p>
                      <a:pPr marL="450850" indent="-195263">
                        <a:spcAft>
                          <a:spcPts val="300"/>
                        </a:spcAft>
                        <a:buFont typeface="Arial" panose="020B0604020202020204" pitchFamily="34" charset="0"/>
                        <a:buChar char="•"/>
                      </a:pPr>
                      <a:r>
                        <a:rPr lang="en-US" sz="1400" dirty="0" smtClean="0">
                          <a:latin typeface="Arial" panose="020B0604020202020204" pitchFamily="34" charset="0"/>
                          <a:cs typeface="Arial" panose="020B0604020202020204" pitchFamily="34" charset="0"/>
                        </a:rPr>
                        <a:t>urgency of task</a:t>
                      </a:r>
                    </a:p>
                    <a:p>
                      <a:pPr marL="450850" indent="-195263">
                        <a:spcAft>
                          <a:spcPts val="300"/>
                        </a:spcAft>
                        <a:buFont typeface="Arial" panose="020B0604020202020204" pitchFamily="34" charset="0"/>
                        <a:buChar char="•"/>
                      </a:pPr>
                      <a:r>
                        <a:rPr lang="en-US" sz="1400" dirty="0" smtClean="0">
                          <a:latin typeface="Arial" panose="020B0604020202020204" pitchFamily="34" charset="0"/>
                          <a:cs typeface="Arial" panose="020B0604020202020204" pitchFamily="34" charset="0"/>
                        </a:rPr>
                        <a:t>significance of originator e.g. Managing Director or Sales Representative</a:t>
                      </a:r>
                    </a:p>
                    <a:p>
                      <a:pPr marL="450850" indent="-195263">
                        <a:spcAft>
                          <a:spcPts val="300"/>
                        </a:spcAft>
                        <a:buFont typeface="Arial" panose="020B0604020202020204" pitchFamily="34" charset="0"/>
                        <a:buChar char="•"/>
                      </a:pPr>
                      <a:r>
                        <a:rPr lang="en-US" sz="1400" dirty="0" smtClean="0">
                          <a:latin typeface="Arial" panose="020B0604020202020204" pitchFamily="34" charset="0"/>
                          <a:cs typeface="Arial" panose="020B0604020202020204" pitchFamily="34" charset="0"/>
                        </a:rPr>
                        <a:t>length of time required to complete task</a:t>
                      </a:r>
                    </a:p>
                    <a:p>
                      <a:pPr marL="450850" indent="-195263">
                        <a:spcAft>
                          <a:spcPts val="300"/>
                        </a:spcAft>
                        <a:buFont typeface="Arial" panose="020B0604020202020204" pitchFamily="34" charset="0"/>
                        <a:buChar char="•"/>
                      </a:pPr>
                      <a:r>
                        <a:rPr lang="en-US" sz="1400" dirty="0" smtClean="0">
                          <a:latin typeface="Arial" panose="020B0604020202020204" pitchFamily="34" charset="0"/>
                          <a:cs typeface="Arial" panose="020B0604020202020204" pitchFamily="34" charset="0"/>
                        </a:rPr>
                        <a:t>relative difficulty of task</a:t>
                      </a:r>
                    </a:p>
                    <a:p>
                      <a:pPr marL="450850" indent="-195263">
                        <a:spcAft>
                          <a:spcPts val="300"/>
                        </a:spcAft>
                        <a:buFont typeface="Arial" panose="020B0604020202020204" pitchFamily="34" charset="0"/>
                        <a:buChar char="•"/>
                      </a:pPr>
                      <a:r>
                        <a:rPr lang="en-US" sz="1400" dirty="0" smtClean="0">
                          <a:latin typeface="Arial" panose="020B0604020202020204" pitchFamily="34" charset="0"/>
                          <a:cs typeface="Arial" panose="020B0604020202020204" pitchFamily="34" charset="0"/>
                        </a:rPr>
                        <a:t>interdependency of tasks (e.g. can’t respond to Managing Director about Ian’s meetings until you have established what has happened to Ian)</a:t>
                      </a:r>
                    </a:p>
                    <a:p>
                      <a:pPr marL="450850" indent="-195263">
                        <a:spcAft>
                          <a:spcPts val="300"/>
                        </a:spcAft>
                        <a:buFont typeface="Arial" panose="020B0604020202020204" pitchFamily="34" charset="0"/>
                        <a:buChar char="•"/>
                      </a:pPr>
                      <a:r>
                        <a:rPr lang="en-US" sz="1400" dirty="0" smtClean="0">
                          <a:latin typeface="Arial" panose="020B0604020202020204" pitchFamily="34" charset="0"/>
                          <a:cs typeface="Arial" panose="020B0604020202020204" pitchFamily="34" charset="0"/>
                        </a:rPr>
                        <a:t>resource constraints</a:t>
                      </a:r>
                    </a:p>
                    <a:p>
                      <a:pPr marL="450850" indent="-195263">
                        <a:spcAft>
                          <a:spcPts val="300"/>
                        </a:spcAft>
                        <a:buFont typeface="Arial" panose="020B0604020202020204" pitchFamily="34" charset="0"/>
                        <a:buChar char="•"/>
                      </a:pPr>
                      <a:r>
                        <a:rPr lang="en-US" sz="1400" dirty="0" smtClean="0">
                          <a:latin typeface="Arial" panose="020B0604020202020204" pitchFamily="34" charset="0"/>
                          <a:cs typeface="Arial" panose="020B0604020202020204" pitchFamily="34" charset="0"/>
                        </a:rPr>
                        <a:t>suitability for delegation.</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118757784"/>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Foundation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23139194"/>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Technical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a:t>
            </a:r>
            <a:r>
              <a:rPr lang="en-US" sz="2800" b="1" dirty="0">
                <a:solidFill>
                  <a:srgbClr val="000000"/>
                </a:solidFill>
                <a:latin typeface="Arial" panose="020B0604020202020204" pitchFamily="34" charset="0"/>
              </a:rPr>
              <a:t>(720 GLH)</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074367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3046988"/>
          </a:xfrm>
          <a:prstGeom prst="rect">
            <a:avLst/>
          </a:prstGeom>
        </p:spPr>
        <p:txBody>
          <a:bodyPr wrap="square">
            <a:spAutoFit/>
          </a:bodyPr>
          <a:lstStyle/>
          <a:p>
            <a:pPr marL="342900" indent="-342900">
              <a:spcAft>
                <a:spcPts val="600"/>
              </a:spcAft>
              <a:buClr>
                <a:srgbClr val="00B050"/>
              </a:buClr>
              <a:buFont typeface="Wingdings 3" panose="05040102010807070707" pitchFamily="18" charset="2"/>
              <a:buChar char=""/>
            </a:pPr>
            <a:r>
              <a:rPr lang="en-US" sz="3200" dirty="0"/>
              <a:t>Each learning outcome in this unit has been given a percentage weighting. This reflects the size and demand of the content you need to cover and </a:t>
            </a:r>
            <a:r>
              <a:rPr lang="en-US" sz="3200" dirty="0" smtClean="0"/>
              <a:t>its contribution </a:t>
            </a:r>
            <a:r>
              <a:rPr lang="en-US" sz="3200" dirty="0"/>
              <a:t>to the overall understanding of this unit. See table below:</a:t>
            </a:r>
          </a:p>
        </p:txBody>
      </p:sp>
      <p:sp>
        <p:nvSpPr>
          <p:cNvPr id="14" name="Title 2"/>
          <p:cNvSpPr>
            <a:spLocks noGrp="1"/>
          </p:cNvSpPr>
          <p:nvPr>
            <p:ph type="title"/>
          </p:nvPr>
        </p:nvSpPr>
        <p:spPr>
          <a:xfrm>
            <a:off x="70266" y="72008"/>
            <a:ext cx="8859452" cy="548680"/>
          </a:xfrm>
        </p:spPr>
        <p:txBody>
          <a:bodyPr>
            <a:noAutofit/>
          </a:bodyPr>
          <a:lstStyle/>
          <a:p>
            <a:r>
              <a:rPr lang="en-US" sz="3600" dirty="0" smtClean="0"/>
              <a:t>Unit 01 – Learning Outcome (LO) Weightings</a:t>
            </a:r>
            <a:endParaRPr lang="en-US" sz="3600" dirty="0"/>
          </a:p>
        </p:txBody>
      </p:sp>
      <p:graphicFrame>
        <p:nvGraphicFramePr>
          <p:cNvPr id="3" name="Table 2"/>
          <p:cNvGraphicFramePr>
            <a:graphicFrameLocks noGrp="1"/>
          </p:cNvGraphicFramePr>
          <p:nvPr>
            <p:extLst/>
          </p:nvPr>
        </p:nvGraphicFramePr>
        <p:xfrm>
          <a:off x="467544" y="4509120"/>
          <a:ext cx="8136904" cy="1997551"/>
        </p:xfrm>
        <a:graphic>
          <a:graphicData uri="http://schemas.openxmlformats.org/drawingml/2006/table">
            <a:tbl>
              <a:tblPr firstRow="1" bandRow="1">
                <a:tableStyleId>{3B4B98B0-60AC-42C2-AFA5-B58CD77FA1E5}</a:tableStyleId>
              </a:tblPr>
              <a:tblGrid>
                <a:gridCol w="4068452"/>
                <a:gridCol w="4068452"/>
              </a:tblGrid>
              <a:tr h="412591">
                <a:tc>
                  <a:txBody>
                    <a:bodyPr/>
                    <a:lstStyle/>
                    <a:p>
                      <a:pPr algn="ctr"/>
                      <a:r>
                        <a:rPr lang="en-GB" sz="2000" b="1" dirty="0" smtClean="0">
                          <a:solidFill>
                            <a:srgbClr val="000000"/>
                          </a:solidFill>
                          <a:latin typeface="Arial" panose="020B0604020202020204" pitchFamily="34" charset="0"/>
                        </a:rPr>
                        <a:t>LO1 </a:t>
                      </a:r>
                      <a:endParaRPr lang="en-GB" sz="2000" dirty="0" smtClean="0">
                        <a:solidFill>
                          <a:srgbClr val="000000"/>
                        </a:solidFill>
                        <a:latin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000" dirty="0" smtClean="0">
                          <a:solidFill>
                            <a:srgbClr val="000000"/>
                          </a:solidFill>
                          <a:latin typeface="Arial" panose="020B0604020202020204" pitchFamily="34" charset="0"/>
                        </a:rPr>
                        <a:t>8-25% </a:t>
                      </a:r>
                      <a:endParaRPr lang="en-GB"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b="1" dirty="0" smtClean="0">
                          <a:solidFill>
                            <a:srgbClr val="000000"/>
                          </a:solidFill>
                          <a:latin typeface="Arial" panose="020B0604020202020204" pitchFamily="34" charset="0"/>
                        </a:rPr>
                        <a:t>LO2</a:t>
                      </a:r>
                      <a:endParaRPr lang="en-GB"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rPr>
                        <a:t>8-25%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b="1" dirty="0" smtClean="0">
                          <a:solidFill>
                            <a:srgbClr val="000000"/>
                          </a:solidFill>
                          <a:latin typeface="Arial" panose="020B0604020202020204" pitchFamily="34" charset="0"/>
                        </a:rPr>
                        <a:t>LO3</a:t>
                      </a:r>
                      <a:endParaRPr lang="en-GB" sz="2000" dirty="0" smtClean="0">
                        <a:solidFill>
                          <a:srgbClr val="000000"/>
                        </a:solidFill>
                        <a:latin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000" dirty="0" smtClean="0">
                          <a:solidFill>
                            <a:srgbClr val="000000"/>
                          </a:solidFill>
                          <a:latin typeface="Arial" panose="020B0604020202020204" pitchFamily="34" charset="0"/>
                        </a:rPr>
                        <a:t>8-25%</a:t>
                      </a:r>
                      <a:endParaRPr lang="en-GB"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GB" sz="2000" b="1" dirty="0" smtClean="0">
                          <a:solidFill>
                            <a:srgbClr val="000000"/>
                          </a:solidFill>
                          <a:latin typeface="Arial" panose="020B0604020202020204" pitchFamily="34" charset="0"/>
                        </a:rPr>
                        <a:t>LO4</a:t>
                      </a:r>
                      <a:endParaRPr lang="en-GB"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000" dirty="0" smtClean="0">
                          <a:solidFill>
                            <a:srgbClr val="000000"/>
                          </a:solidFill>
                          <a:latin typeface="Arial" panose="020B0604020202020204" pitchFamily="34" charset="0"/>
                        </a:rPr>
                        <a:t>10-34%</a:t>
                      </a:r>
                      <a:endParaRPr lang="en-GB"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b="1" dirty="0" smtClean="0">
                          <a:solidFill>
                            <a:srgbClr val="000000"/>
                          </a:solidFill>
                          <a:latin typeface="Arial" panose="020B0604020202020204" pitchFamily="34" charset="0"/>
                        </a:rPr>
                        <a:t>LO5</a:t>
                      </a:r>
                      <a:endParaRPr lang="en-GB"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rPr>
                        <a:t>10-34%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271270739"/>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3600" dirty="0" smtClean="0"/>
              <a:t>Unit 01 – Learning Outcome (LO) Weightings</a:t>
            </a:r>
            <a:endParaRPr lang="en-US" sz="3600" dirty="0"/>
          </a:p>
        </p:txBody>
      </p:sp>
      <p:sp>
        <p:nvSpPr>
          <p:cNvPr id="4" name="Rectangle 3"/>
          <p:cNvSpPr/>
          <p:nvPr/>
        </p:nvSpPr>
        <p:spPr>
          <a:xfrm>
            <a:off x="251520" y="1124744"/>
            <a:ext cx="8568952" cy="5524589"/>
          </a:xfrm>
          <a:prstGeom prst="rect">
            <a:avLst/>
          </a:prstGeom>
        </p:spPr>
        <p:txBody>
          <a:bodyPr wrap="square">
            <a:spAutoFit/>
          </a:bodyPr>
          <a:lstStyle/>
          <a:p>
            <a:pPr>
              <a:spcAft>
                <a:spcPts val="600"/>
              </a:spcAft>
            </a:pPr>
            <a:r>
              <a:rPr lang="en-GB" sz="1900" b="1" dirty="0" smtClean="0">
                <a:solidFill>
                  <a:srgbClr val="FF0000"/>
                </a:solidFill>
                <a:latin typeface="Arial" panose="020B0604020202020204" pitchFamily="34" charset="0"/>
              </a:rPr>
              <a:t>Assessment Guidance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All </a:t>
            </a:r>
            <a:r>
              <a:rPr lang="en-US" sz="1900" dirty="0">
                <a:solidFill>
                  <a:srgbClr val="000000"/>
                </a:solidFill>
                <a:latin typeface="Arial" panose="020B0604020202020204" pitchFamily="34" charset="0"/>
              </a:rPr>
              <a:t>Learning Outcomes are assessed through an externally set written examination paper, worth a maximum of 60 marks and 1 hour 30 minutes in duration.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The assessment comprises short answer questions and questions requiring more extended responses, some will be based on in tray exercises testing skills and underpinning knowledge.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is important for learners to have the opportunity to learn and apply the knowledge and skills in order to successfully achieve the unit. </a:t>
            </a:r>
          </a:p>
          <a:p>
            <a:pPr>
              <a:spcAft>
                <a:spcPts val="600"/>
              </a:spcAft>
            </a:pPr>
            <a:r>
              <a:rPr lang="en-GB" sz="1900" b="1" dirty="0" smtClean="0">
                <a:solidFill>
                  <a:srgbClr val="FF0000"/>
                </a:solidFill>
                <a:latin typeface="Arial" panose="020B0604020202020204" pitchFamily="34" charset="0"/>
              </a:rPr>
              <a:t>Synoptic Learning And Assessment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Ten </a:t>
            </a:r>
            <a:r>
              <a:rPr lang="en-US" sz="1900" dirty="0">
                <a:solidFill>
                  <a:srgbClr val="000000"/>
                </a:solidFill>
                <a:latin typeface="Arial" panose="020B0604020202020204" pitchFamily="34" charset="0"/>
              </a:rPr>
              <a:t>per cent of the marks in the examination for this unit will be allocated to synoptic application of knowledge. There’ll be questions that draw on knowledge and understanding from Unit 1 The business environment that then has to be applied in the context of this unit.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will be possible for learners to make connections between other units over and above the unit containing the key tasks for synoptic assessment, please see section 6 of the centre handbook for more detail. </a:t>
            </a:r>
            <a:endParaRPr lang="en-GB" sz="1900" dirty="0"/>
          </a:p>
        </p:txBody>
      </p:sp>
    </p:spTree>
    <p:extLst>
      <p:ext uri="{BB962C8B-B14F-4D97-AF65-F5344CB8AC3E}">
        <p14:creationId xmlns:p14="http://schemas.microsoft.com/office/powerpoint/2010/main" val="2822903161"/>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4244073593"/>
              </p:ext>
            </p:extLst>
          </p:nvPr>
        </p:nvGraphicFramePr>
        <p:xfrm>
          <a:off x="7164288" y="1052736"/>
          <a:ext cx="1656184" cy="5544616"/>
        </p:xfrm>
        <a:graphic>
          <a:graphicData uri="http://schemas.openxmlformats.org/drawingml/2006/table">
            <a:tbl>
              <a:tblPr firstRow="1" firstCol="1" lastRow="1" lastCol="1" bandRow="1" bandCol="1">
                <a:tableStyleId>{2D5ABB26-0587-4C30-8999-92F81FD0307C}</a:tableStyleId>
              </a:tblPr>
              <a:tblGrid>
                <a:gridCol w="1656184"/>
              </a:tblGrid>
              <a:tr h="368544">
                <a:tc>
                  <a:txBody>
                    <a:bodyPr/>
                    <a:lstStyle/>
                    <a:p>
                      <a:pPr>
                        <a:spcAft>
                          <a:spcPts val="0"/>
                        </a:spcAft>
                      </a:pPr>
                      <a:endParaRPr lang="en-GB" sz="14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76072">
                <a:tc>
                  <a:txBody>
                    <a:bodyPr/>
                    <a:lstStyle/>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What subject is more important to you than others.</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Do you have a revision timetable, if so are there subjects missed off it.</a:t>
                      </a:r>
                    </a:p>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Do you believe in ‘Never put off till tomorrow what you can do today.’</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Look at a teachers desk, is it cluttered, does this mean they have more to do than others.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20" y="1052736"/>
            <a:ext cx="6805066" cy="5684633"/>
          </a:xfrm>
          <a:prstGeom prst="rect">
            <a:avLst/>
          </a:prstGeom>
        </p:spPr>
        <p:txBody>
          <a:bodyPr wrap="square">
            <a:spAutoFit/>
          </a:bodyPr>
          <a:lstStyle/>
          <a:p>
            <a:pPr marL="342900" indent="-342900">
              <a:spcAft>
                <a:spcPts val="600"/>
              </a:spcAft>
              <a:buClr>
                <a:srgbClr val="00B050"/>
              </a:buClr>
              <a:buFont typeface="Wingdings 3" panose="05040102010807070707" pitchFamily="18" charset="2"/>
              <a:buChar char=""/>
            </a:pPr>
            <a:r>
              <a:rPr lang="en-US" sz="1860" dirty="0" smtClean="0"/>
              <a:t>Prioritising, setting one task as more important than another, is the mark of an efficient company. But it is also something that we all done daily by setting levels of immediate importance on a task against other tasks. In business there are three things we prioritise in terms of authority. These are:</a:t>
            </a:r>
            <a:endParaRPr lang="en-US" sz="1860" dirty="0"/>
          </a:p>
          <a:p>
            <a:pPr marL="720725" lvl="1" indent="-342900">
              <a:spcAft>
                <a:spcPts val="600"/>
              </a:spcAft>
              <a:buClr>
                <a:srgbClr val="00B050"/>
              </a:buClr>
              <a:buFont typeface="Wingdings 3" panose="05040102010807070707" pitchFamily="18" charset="2"/>
              <a:buChar char=""/>
            </a:pPr>
            <a:r>
              <a:rPr lang="en-US" sz="1860" b="1" dirty="0" smtClean="0"/>
              <a:t>Workload</a:t>
            </a:r>
            <a:r>
              <a:rPr lang="en-US" sz="1860" dirty="0" smtClean="0"/>
              <a:t> – Think about the work you do outside of school, homework's that are more important than others, revision that takes precedence due to the date of the exam. In the business world this is also true, what jobs are more urgent, require doing now, what jobs can wait. For a teacher their primary job is to teach, to be in front of the class, then duties, then reports.</a:t>
            </a:r>
            <a:endParaRPr lang="en-US" sz="1860" dirty="0"/>
          </a:p>
          <a:p>
            <a:pPr marL="720725" lvl="1" indent="-342900">
              <a:spcAft>
                <a:spcPts val="600"/>
              </a:spcAft>
              <a:buClr>
                <a:srgbClr val="00B050"/>
              </a:buClr>
              <a:buFont typeface="Wingdings 3" panose="05040102010807070707" pitchFamily="18" charset="2"/>
              <a:buChar char=""/>
            </a:pPr>
            <a:r>
              <a:rPr lang="en-US" sz="1860" b="1" dirty="0" smtClean="0"/>
              <a:t>Conflicting </a:t>
            </a:r>
            <a:r>
              <a:rPr lang="en-US" sz="1860" b="1" dirty="0"/>
              <a:t>demands on </a:t>
            </a:r>
            <a:r>
              <a:rPr lang="en-US" sz="1860" b="1" dirty="0" smtClean="0"/>
              <a:t>time </a:t>
            </a:r>
            <a:r>
              <a:rPr lang="en-US" sz="1860" dirty="0" smtClean="0"/>
              <a:t>– We prioritise our time into what we consider degrees of importance, setting internal deadlines and targets, not doing something now because something else needs to be done in an hour or a meeting has to take place so a two hour job can move until afterwards.</a:t>
            </a:r>
            <a:endParaRPr lang="en-US" sz="1860" dirty="0"/>
          </a:p>
        </p:txBody>
      </p:sp>
      <p:sp>
        <p:nvSpPr>
          <p:cNvPr id="14" name="Title 2"/>
          <p:cNvSpPr>
            <a:spLocks noGrp="1"/>
          </p:cNvSpPr>
          <p:nvPr>
            <p:ph type="title"/>
          </p:nvPr>
        </p:nvSpPr>
        <p:spPr>
          <a:xfrm>
            <a:off x="70266" y="72008"/>
            <a:ext cx="8859452" cy="548680"/>
          </a:xfrm>
        </p:spPr>
        <p:txBody>
          <a:bodyPr>
            <a:noAutofit/>
          </a:bodyPr>
          <a:lstStyle/>
          <a:p>
            <a:r>
              <a:rPr lang="en-US" sz="3300" dirty="0"/>
              <a:t>4.1 </a:t>
            </a:r>
            <a:r>
              <a:rPr lang="en-US" sz="3300" dirty="0" smtClean="0"/>
              <a:t>- The </a:t>
            </a:r>
            <a:r>
              <a:rPr lang="en-US" sz="3300" dirty="0"/>
              <a:t>reasons for </a:t>
            </a:r>
            <a:r>
              <a:rPr lang="en-US" sz="3300" dirty="0" smtClean="0"/>
              <a:t>Prioritising Business Tasks</a:t>
            </a:r>
            <a:endParaRPr lang="en-US" sz="3300" dirty="0"/>
          </a:p>
        </p:txBody>
      </p:sp>
    </p:spTree>
    <p:extLst>
      <p:ext uri="{BB962C8B-B14F-4D97-AF65-F5344CB8AC3E}">
        <p14:creationId xmlns:p14="http://schemas.microsoft.com/office/powerpoint/2010/main" val="300693931"/>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6907923" cy="5786199"/>
          </a:xfrm>
          <a:prstGeom prst="rect">
            <a:avLst/>
          </a:prstGeom>
        </p:spPr>
        <p:txBody>
          <a:bodyPr wrap="square">
            <a:spAutoFit/>
          </a:bodyPr>
          <a:lstStyle/>
          <a:p>
            <a:pPr marL="360363" lvl="1" indent="-342900">
              <a:spcAft>
                <a:spcPts val="600"/>
              </a:spcAft>
              <a:buClr>
                <a:srgbClr val="00B050"/>
              </a:buClr>
              <a:buFont typeface="Wingdings 3" panose="05040102010807070707" pitchFamily="18" charset="2"/>
              <a:buChar char=""/>
            </a:pPr>
            <a:r>
              <a:rPr lang="en-US" sz="2000" b="1" dirty="0" smtClean="0"/>
              <a:t>The </a:t>
            </a:r>
            <a:r>
              <a:rPr lang="en-US" sz="2000" b="1" dirty="0"/>
              <a:t>importance of meeting </a:t>
            </a:r>
            <a:r>
              <a:rPr lang="en-US" sz="2000" b="1" dirty="0" smtClean="0"/>
              <a:t>deadlines</a:t>
            </a:r>
            <a:r>
              <a:rPr lang="en-US" sz="2000" dirty="0" smtClean="0"/>
              <a:t> is important in business, especially when future tasks rely on the current task being completed. But in order to meet and complete these tasks, we have deadlines set aside to push this forward. These include:</a:t>
            </a:r>
            <a:endParaRPr lang="en-US" sz="2000" dirty="0"/>
          </a:p>
          <a:p>
            <a:pPr marL="720725" lvl="2" indent="-342900" defTabSz="901700">
              <a:spcAft>
                <a:spcPts val="600"/>
              </a:spcAft>
              <a:buClr>
                <a:srgbClr val="00B050"/>
              </a:buClr>
              <a:buFont typeface="Wingdings 3" panose="05040102010807070707" pitchFamily="18" charset="2"/>
              <a:buChar char=""/>
            </a:pPr>
            <a:r>
              <a:rPr lang="en-US" sz="2000" b="1" dirty="0" smtClean="0"/>
              <a:t>Internal/external deadlines </a:t>
            </a:r>
            <a:r>
              <a:rPr lang="en-US" sz="2000" dirty="0" smtClean="0"/>
              <a:t>– a time limit set on the completion of the task so that other tasks can start. For a teacher these can be Reports Day, Parents Evening, Exam Preparation, deadlines sent with the task via email. These force teachers to complete the duty on time. Think about how frustrating other people being late are for something you want to do and upscale this to a business degree.</a:t>
            </a:r>
            <a:endParaRPr lang="en-US" sz="2000" dirty="0"/>
          </a:p>
          <a:p>
            <a:pPr marL="720725" lvl="2" indent="-342900" defTabSz="901700">
              <a:spcAft>
                <a:spcPts val="600"/>
              </a:spcAft>
              <a:buClr>
                <a:srgbClr val="00B050"/>
              </a:buClr>
              <a:buFont typeface="Wingdings 3" panose="05040102010807070707" pitchFamily="18" charset="2"/>
              <a:buChar char=""/>
            </a:pPr>
            <a:r>
              <a:rPr lang="en-US" sz="2000" b="1" dirty="0" smtClean="0"/>
              <a:t>Interim/final deadlines </a:t>
            </a:r>
            <a:r>
              <a:rPr lang="en-US" sz="2000" dirty="0" smtClean="0"/>
              <a:t>– A time limit set to getting a job done and complete. Interim deadlines means getting a fraction of a task done such as the first stage of report writing, a final deadline is a cut off point for a job.</a:t>
            </a:r>
          </a:p>
        </p:txBody>
      </p:sp>
      <p:sp>
        <p:nvSpPr>
          <p:cNvPr id="14" name="Title 2"/>
          <p:cNvSpPr>
            <a:spLocks noGrp="1"/>
          </p:cNvSpPr>
          <p:nvPr>
            <p:ph type="title"/>
          </p:nvPr>
        </p:nvSpPr>
        <p:spPr>
          <a:xfrm>
            <a:off x="70266" y="72008"/>
            <a:ext cx="8859452" cy="548680"/>
          </a:xfrm>
        </p:spPr>
        <p:txBody>
          <a:bodyPr>
            <a:noAutofit/>
          </a:bodyPr>
          <a:lstStyle/>
          <a:p>
            <a:r>
              <a:rPr lang="en-US" sz="3300" dirty="0"/>
              <a:t>4.1 </a:t>
            </a:r>
            <a:r>
              <a:rPr lang="en-US" sz="3300" dirty="0" smtClean="0"/>
              <a:t>- The </a:t>
            </a:r>
            <a:r>
              <a:rPr lang="en-US" sz="3300" dirty="0"/>
              <a:t>reasons for </a:t>
            </a:r>
            <a:r>
              <a:rPr lang="en-US" sz="3300" dirty="0" smtClean="0"/>
              <a:t>Prioritising Business Tasks</a:t>
            </a:r>
            <a:endParaRPr lang="en-US" sz="3300" dirty="0"/>
          </a:p>
        </p:txBody>
      </p:sp>
      <p:graphicFrame>
        <p:nvGraphicFramePr>
          <p:cNvPr id="6" name="Table 5"/>
          <p:cNvGraphicFramePr>
            <a:graphicFrameLocks noGrp="1"/>
          </p:cNvGraphicFramePr>
          <p:nvPr>
            <p:extLst>
              <p:ext uri="{D42A27DB-BD31-4B8C-83A1-F6EECF244321}">
                <p14:modId xmlns:p14="http://schemas.microsoft.com/office/powerpoint/2010/main" val="2157261858"/>
              </p:ext>
            </p:extLst>
          </p:nvPr>
        </p:nvGraphicFramePr>
        <p:xfrm>
          <a:off x="7164288" y="1052736"/>
          <a:ext cx="1656184" cy="5544616"/>
        </p:xfrm>
        <a:graphic>
          <a:graphicData uri="http://schemas.openxmlformats.org/drawingml/2006/table">
            <a:tbl>
              <a:tblPr firstRow="1" firstCol="1" lastRow="1" lastCol="1" bandRow="1" bandCol="1">
                <a:tableStyleId>{2D5ABB26-0587-4C30-8999-92F81FD0307C}</a:tableStyleId>
              </a:tblPr>
              <a:tblGrid>
                <a:gridCol w="1656184"/>
              </a:tblGrid>
              <a:tr h="368544">
                <a:tc>
                  <a:txBody>
                    <a:bodyPr/>
                    <a:lstStyle/>
                    <a:p>
                      <a:pPr>
                        <a:spcAft>
                          <a:spcPts val="0"/>
                        </a:spcAft>
                      </a:pPr>
                      <a:endParaRPr lang="en-GB" sz="14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76072">
                <a:tc>
                  <a:txBody>
                    <a:bodyPr/>
                    <a:lstStyle/>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What subject is more important to you than others.</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Do you have a revision timetable, if so are there subjects missed off it.</a:t>
                      </a:r>
                    </a:p>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Do you believe in ‘Never put off till tomorrow what you can do today.’</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Look at a teachers desk, is it cluttered, does this mean they have more to do than others.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7"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0222501"/>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6DD945F-B7B0-4691-A0D0-E2EAD6DA23B3}">
  <ds:schemaRefs>
    <ds:schemaRef ds:uri="http://schemas.microsoft.com/office/2006/metadata/properties"/>
    <ds:schemaRef ds:uri="http://purl.org/dc/terms/"/>
    <ds:schemaRef ds:uri="http://purl.org/dc/dcmitype/"/>
    <ds:schemaRef ds:uri="http://schemas.microsoft.com/office/2006/documentManagement/types"/>
    <ds:schemaRef ds:uri="http://purl.org/dc/elements/1.1/"/>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E5A8F797-114D-47DC-A43E-E9D7D88718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Enderoth</Template>
  <TotalTime>55743</TotalTime>
  <Words>5766</Words>
  <Application>Microsoft Office PowerPoint</Application>
  <PresentationFormat>On-screen Show (4:3)</PresentationFormat>
  <Paragraphs>411</Paragraphs>
  <Slides>33</Slides>
  <Notes>33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33</vt:i4>
      </vt:variant>
    </vt:vector>
  </HeadingPairs>
  <TitlesOfParts>
    <vt:vector size="41" baseType="lpstr">
      <vt:lpstr>Arial</vt:lpstr>
      <vt:lpstr>Calibri</vt:lpstr>
      <vt:lpstr>Lucida Sans Unicode</vt:lpstr>
      <vt:lpstr>Times New Roman</vt:lpstr>
      <vt:lpstr>Verdana</vt:lpstr>
      <vt:lpstr>Wingdings 2</vt:lpstr>
      <vt:lpstr>Wingdings 3</vt:lpstr>
      <vt:lpstr>Enderoth</vt:lpstr>
      <vt:lpstr>PowerPoint Presentation</vt:lpstr>
      <vt:lpstr>Calculating the Points</vt:lpstr>
      <vt:lpstr>Qualification Grade Table - Diploma</vt:lpstr>
      <vt:lpstr>Qualification Grade Table – Foundation Diploma</vt:lpstr>
      <vt:lpstr>Qualification Grade Table – Technical Diploma</vt:lpstr>
      <vt:lpstr>Unit 01 – Learning Outcome (LO) Weightings</vt:lpstr>
      <vt:lpstr>Unit 01 – Learning Outcome (LO) Weightings</vt:lpstr>
      <vt:lpstr>4.1 - The reasons for Prioritising Business Tasks</vt:lpstr>
      <vt:lpstr>4.1 - The reasons for Prioritising Business Tasks</vt:lpstr>
      <vt:lpstr>4.1 - The reasons for Prioritising Business Tasks</vt:lpstr>
      <vt:lpstr>4.1 - The reasons for Prioritising Business Tasks</vt:lpstr>
      <vt:lpstr>4.2 - The Factors that Influence Task Prioritisation</vt:lpstr>
      <vt:lpstr>4.2 - The Factors that Influence Task Prioritisation</vt:lpstr>
      <vt:lpstr>4.2 - The Factors that Influence Task Prioritisation</vt:lpstr>
      <vt:lpstr>4.2 - The Factors that Influence Task Prioritisation</vt:lpstr>
      <vt:lpstr>4.3 - How to use Information to Inform Prioritisation</vt:lpstr>
      <vt:lpstr>4.3 - How to use Information to Inform Prioritisation</vt:lpstr>
      <vt:lpstr>4.3 - How to use Information to Inform Prioritisation</vt:lpstr>
      <vt:lpstr>4.4 – Assigning Priorities and Identifying Actions</vt:lpstr>
      <vt:lpstr>4.4 – Assigning Priorities and Identifying Actions</vt:lpstr>
      <vt:lpstr>4.4 – Assigning Priorities and Identifying Actions</vt:lpstr>
      <vt:lpstr>4.5 - The need to Change Priorities when necessary</vt:lpstr>
      <vt:lpstr>4.5 - The need to Change Priorities when necessary</vt:lpstr>
      <vt:lpstr>4.5 - The need to Change Priorities when necessary</vt:lpstr>
      <vt:lpstr>4.5 - The need to Change Priorities when necessary</vt:lpstr>
      <vt:lpstr>4.5 - The need to Change Priorities when necessary</vt:lpstr>
      <vt:lpstr>4.6 - The Employment Protocols</vt:lpstr>
      <vt:lpstr>4.6 - The Employment Protocols</vt:lpstr>
      <vt:lpstr>4 – Exam Questions - 2016</vt:lpstr>
      <vt:lpstr>4 – Exam Questions - 2016</vt:lpstr>
      <vt:lpstr>4 – Exam Questions - 2016</vt:lpstr>
      <vt:lpstr>4 – Exam Questions - 2016</vt:lpstr>
      <vt:lpstr>2 – Exam Questions – 2016 – Markscheme Answers</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02 - LO1 - Cambridge Technicals</dc:title>
  <dc:subject>eBusiness</dc:subject>
  <dc:creator>Enderoth</dc:creator>
  <cp:lastModifiedBy>Stephen Rafferty</cp:lastModifiedBy>
  <cp:revision>1633</cp:revision>
  <cp:lastPrinted>2014-01-22T18:25:48Z</cp:lastPrinted>
  <dcterms:created xsi:type="dcterms:W3CDTF">2008-03-12T11:01:44Z</dcterms:created>
  <dcterms:modified xsi:type="dcterms:W3CDTF">2017-07-02T19:10:20Z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